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Lst>
  <p:sldSz cx="18288000" cy="10287000"/>
  <p:notesSz cx="6858000" cy="9144000"/>
  <p:embeddedFontLst>
    <p:embeddedFont>
      <p:font typeface="Calibri" panose="020F0502020204030204" pitchFamily="34" charset="0"/>
      <p:regular r:id="rId58"/>
      <p:bold r:id="rId59"/>
      <p:italic r:id="rId60"/>
      <p:boldItalic r:id="rId61"/>
    </p:embeddedFont>
    <p:embeddedFont>
      <p:font typeface="Josefin Sans" pitchFamily="2" charset="0"/>
      <p:regular r:id="rId62"/>
      <p:bold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AfFkr597GqHUE/ncQvaOzh0P7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949" autoAdjust="0"/>
  </p:normalViewPr>
  <p:slideViewPr>
    <p:cSldViewPr snapToGrid="0">
      <p:cViewPr varScale="1">
        <p:scale>
          <a:sx n="50" d="100"/>
          <a:sy n="50" d="100"/>
        </p:scale>
        <p:origin x="135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err="1"/>
              <a:t>Giới</a:t>
            </a:r>
            <a:r>
              <a:rPr lang="en-US"/>
              <a:t> </a:t>
            </a:r>
            <a:r>
              <a:rPr lang="en-US" err="1"/>
              <a:t>thiệu</a:t>
            </a:r>
            <a:r>
              <a:rPr lang="en-US"/>
              <a:t> </a:t>
            </a:r>
            <a:r>
              <a:rPr lang="en-US" err="1"/>
              <a:t>đề</a:t>
            </a:r>
            <a:r>
              <a:rPr lang="en-US"/>
              <a:t> </a:t>
            </a:r>
            <a:r>
              <a:rPr lang="en-US" err="1"/>
              <a:t>tài</a:t>
            </a:r>
            <a:r>
              <a:rPr lang="en-US"/>
              <a:t> (</a:t>
            </a:r>
            <a:r>
              <a:rPr lang="en-US" err="1"/>
              <a:t>Dự</a:t>
            </a:r>
            <a:r>
              <a:rPr lang="en-US"/>
              <a:t> </a:t>
            </a:r>
            <a:r>
              <a:rPr lang="en-US" err="1"/>
              <a:t>đoán</a:t>
            </a:r>
            <a:r>
              <a:rPr lang="en-US"/>
              <a:t> </a:t>
            </a:r>
            <a:r>
              <a:rPr lang="en-US" err="1"/>
              <a:t>hiệu</a:t>
            </a:r>
            <a:r>
              <a:rPr lang="en-US"/>
              <a:t> </a:t>
            </a:r>
            <a:r>
              <a:rPr lang="en-US" err="1"/>
              <a:t>suất</a:t>
            </a:r>
            <a:r>
              <a:rPr lang="en-US"/>
              <a:t> </a:t>
            </a:r>
            <a:r>
              <a:rPr lang="en-US" err="1"/>
              <a:t>học</a:t>
            </a:r>
            <a:r>
              <a:rPr lang="en-US"/>
              <a:t> </a:t>
            </a:r>
            <a:r>
              <a:rPr lang="en-US" err="1"/>
              <a:t>tập</a:t>
            </a:r>
            <a:r>
              <a:rPr lang="en-US"/>
              <a:t> </a:t>
            </a:r>
            <a:r>
              <a:rPr lang="en-US" err="1"/>
              <a:t>của</a:t>
            </a:r>
            <a:r>
              <a:rPr lang="en-US"/>
              <a:t> </a:t>
            </a:r>
            <a:r>
              <a:rPr lang="en-US" err="1"/>
              <a:t>học</a:t>
            </a:r>
            <a:r>
              <a:rPr lang="en-US"/>
              <a:t> </a:t>
            </a:r>
            <a:r>
              <a:rPr lang="en-US" err="1"/>
              <a:t>sinh</a:t>
            </a:r>
            <a:r>
              <a:rPr lang="en-US"/>
              <a:t> </a:t>
            </a:r>
            <a:r>
              <a:rPr lang="en-US" err="1"/>
              <a:t>thông</a:t>
            </a:r>
            <a:r>
              <a:rPr lang="en-US"/>
              <a:t> qua </a:t>
            </a:r>
            <a:r>
              <a:rPr lang="en-US" err="1"/>
              <a:t>việc</a:t>
            </a:r>
            <a:r>
              <a:rPr lang="en-US"/>
              <a:t> </a:t>
            </a:r>
            <a:r>
              <a:rPr lang="en-US" err="1"/>
              <a:t>chơi</a:t>
            </a:r>
            <a:r>
              <a:rPr lang="en-US"/>
              <a:t> game </a:t>
            </a:r>
            <a:r>
              <a:rPr lang="en-US" err="1"/>
              <a:t>giáo</a:t>
            </a:r>
            <a:r>
              <a:rPr lang="en-US"/>
              <a:t> </a:t>
            </a:r>
            <a:r>
              <a:rPr lang="en-US" err="1"/>
              <a:t>dục</a:t>
            </a:r>
            <a:r>
              <a:rPr lang="en-US"/>
              <a:t>)</a:t>
            </a:r>
            <a:endParaRPr/>
          </a:p>
          <a:p>
            <a:pPr marL="457200" lvl="0" indent="-317500" algn="l" rtl="0">
              <a:spcBef>
                <a:spcPts val="0"/>
              </a:spcBef>
              <a:spcAft>
                <a:spcPts val="0"/>
              </a:spcAft>
              <a:buSzPts val="1400"/>
              <a:buChar char="●"/>
            </a:pPr>
            <a:r>
              <a:rPr lang="en-US" err="1"/>
              <a:t>Thành</a:t>
            </a:r>
            <a:r>
              <a:rPr lang="en-US"/>
              <a:t> </a:t>
            </a:r>
            <a:r>
              <a:rPr lang="en-US" err="1"/>
              <a:t>viên</a:t>
            </a:r>
            <a:r>
              <a:rPr lang="en-US"/>
              <a:t> </a:t>
            </a:r>
            <a:r>
              <a:rPr lang="en-US" err="1"/>
              <a:t>nhóm</a:t>
            </a:r>
            <a:r>
              <a:rPr lang="en-US"/>
              <a:t>.</a:t>
            </a:r>
            <a:endParaRPr/>
          </a:p>
        </p:txBody>
      </p:sp>
      <p:sp>
        <p:nvSpPr>
          <p:cNvPr id="87" name="Google Shape;87;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b="1" err="1"/>
              <a:t>Nhận</a:t>
            </a:r>
            <a:r>
              <a:rPr lang="en-US" b="1"/>
              <a:t> </a:t>
            </a:r>
            <a:r>
              <a:rPr lang="en-US" b="1" err="1"/>
              <a:t>xét</a:t>
            </a:r>
            <a:r>
              <a:rPr lang="en-US" b="1"/>
              <a:t>:</a:t>
            </a:r>
            <a:endParaRPr b="1"/>
          </a:p>
          <a:p>
            <a:pPr marL="457200" marR="0" lvl="0" indent="-317500" algn="l" rtl="0">
              <a:lnSpc>
                <a:spcPct val="107000"/>
              </a:lnSpc>
              <a:spcBef>
                <a:spcPts val="0"/>
              </a:spcBef>
              <a:spcAft>
                <a:spcPts val="0"/>
              </a:spcAft>
              <a:buSzPts val="1400"/>
              <a:buChar char="●"/>
            </a:pPr>
            <a:r>
              <a:rPr lang="en-US" err="1"/>
              <a:t>Tổng</a:t>
            </a:r>
            <a:r>
              <a:rPr lang="en-US"/>
              <a:t> </a:t>
            </a:r>
            <a:r>
              <a:rPr lang="en-US" err="1"/>
              <a:t>số</a:t>
            </a:r>
            <a:r>
              <a:rPr lang="en-US"/>
              <a:t> </a:t>
            </a:r>
            <a:r>
              <a:rPr lang="en-US" err="1"/>
              <a:t>lượng</a:t>
            </a:r>
            <a:r>
              <a:rPr lang="en-US"/>
              <a:t> </a:t>
            </a:r>
            <a:r>
              <a:rPr lang="en-US" err="1"/>
              <a:t>sự</a:t>
            </a:r>
            <a:r>
              <a:rPr lang="en-US"/>
              <a:t> </a:t>
            </a:r>
            <a:r>
              <a:rPr lang="en-US" err="1"/>
              <a:t>kiện</a:t>
            </a:r>
            <a:r>
              <a:rPr lang="en-US"/>
              <a:t> </a:t>
            </a:r>
            <a:r>
              <a:rPr lang="en-US" err="1"/>
              <a:t>được</a:t>
            </a:r>
            <a:r>
              <a:rPr lang="en-US"/>
              <a:t> </a:t>
            </a:r>
            <a:r>
              <a:rPr lang="en-US" err="1"/>
              <a:t>diễn</a:t>
            </a:r>
            <a:r>
              <a:rPr lang="en-US"/>
              <a:t> </a:t>
            </a:r>
            <a:r>
              <a:rPr lang="en-US" err="1"/>
              <a:t>ra</a:t>
            </a:r>
            <a:r>
              <a:rPr lang="en-US"/>
              <a:t> </a:t>
            </a:r>
            <a:r>
              <a:rPr lang="en-US" err="1"/>
              <a:t>trong</a:t>
            </a:r>
            <a:r>
              <a:rPr lang="en-US"/>
              <a:t> </a:t>
            </a:r>
            <a:r>
              <a:rPr lang="en-US" err="1"/>
              <a:t>mỗi</a:t>
            </a:r>
            <a:r>
              <a:rPr lang="en-US"/>
              <a:t> session.</a:t>
            </a:r>
            <a:endParaRPr/>
          </a:p>
          <a:p>
            <a:pPr marL="457200" marR="0" lvl="0" indent="-317500" algn="l" rtl="0">
              <a:lnSpc>
                <a:spcPct val="107000"/>
              </a:lnSpc>
              <a:spcBef>
                <a:spcPts val="0"/>
              </a:spcBef>
              <a:spcAft>
                <a:spcPts val="0"/>
              </a:spcAft>
              <a:buSzPts val="1400"/>
              <a:buChar char="●"/>
            </a:pPr>
            <a:r>
              <a:rPr lang="en-US" err="1"/>
              <a:t>Biểu</a:t>
            </a:r>
            <a:r>
              <a:rPr lang="en-US"/>
              <a:t> </a:t>
            </a:r>
            <a:r>
              <a:rPr lang="en-US" err="1"/>
              <a:t>đồ</a:t>
            </a:r>
            <a:r>
              <a:rPr lang="en-US"/>
              <a:t> </a:t>
            </a:r>
            <a:r>
              <a:rPr lang="en-US" err="1"/>
              <a:t>thể</a:t>
            </a:r>
            <a:r>
              <a:rPr lang="en-US"/>
              <a:t> </a:t>
            </a:r>
            <a:r>
              <a:rPr lang="en-US" err="1"/>
              <a:t>hiện</a:t>
            </a:r>
            <a:r>
              <a:rPr lang="en-US"/>
              <a:t> </a:t>
            </a:r>
            <a:r>
              <a:rPr lang="en-US" err="1"/>
              <a:t>sự</a:t>
            </a:r>
            <a:r>
              <a:rPr lang="en-US"/>
              <a:t> </a:t>
            </a:r>
            <a:r>
              <a:rPr lang="en-US" err="1"/>
              <a:t>phân</a:t>
            </a:r>
            <a:r>
              <a:rPr lang="en-US"/>
              <a:t> </a:t>
            </a:r>
            <a:r>
              <a:rPr lang="en-US" err="1"/>
              <a:t>phối</a:t>
            </a:r>
            <a:r>
              <a:rPr lang="en-US"/>
              <a:t> </a:t>
            </a:r>
            <a:r>
              <a:rPr lang="en-US" err="1"/>
              <a:t>sự</a:t>
            </a:r>
            <a:r>
              <a:rPr lang="en-US"/>
              <a:t> </a:t>
            </a:r>
            <a:r>
              <a:rPr lang="en-US" err="1"/>
              <a:t>kiện</a:t>
            </a:r>
            <a:r>
              <a:rPr lang="en-US"/>
              <a:t> </a:t>
            </a:r>
            <a:r>
              <a:rPr lang="en-US" err="1"/>
              <a:t>mỗi</a:t>
            </a:r>
            <a:r>
              <a:rPr lang="en-US"/>
              <a:t> </a:t>
            </a:r>
            <a:r>
              <a:rPr lang="en-US" err="1"/>
              <a:t>phiên</a:t>
            </a:r>
            <a:r>
              <a:rPr lang="en-US"/>
              <a:t> </a:t>
            </a:r>
            <a:r>
              <a:rPr lang="en-US" err="1"/>
              <a:t>khá</a:t>
            </a:r>
            <a:r>
              <a:rPr lang="en-US"/>
              <a:t> </a:t>
            </a:r>
            <a:r>
              <a:rPr lang="en-US" err="1"/>
              <a:t>rõ</a:t>
            </a:r>
            <a:r>
              <a:rPr lang="en-US"/>
              <a:t> </a:t>
            </a:r>
            <a:r>
              <a:rPr lang="en-US" err="1"/>
              <a:t>rệt</a:t>
            </a:r>
            <a:r>
              <a:rPr lang="en-US"/>
              <a:t>. </a:t>
            </a:r>
            <a:r>
              <a:rPr lang="en-US" err="1"/>
              <a:t>Biểu</a:t>
            </a:r>
            <a:r>
              <a:rPr lang="en-US"/>
              <a:t> </a:t>
            </a:r>
            <a:r>
              <a:rPr lang="en-US" err="1"/>
              <a:t>đồ</a:t>
            </a:r>
            <a:r>
              <a:rPr lang="en-US"/>
              <a:t> </a:t>
            </a:r>
            <a:r>
              <a:rPr lang="en-US" err="1"/>
              <a:t>phân</a:t>
            </a:r>
            <a:r>
              <a:rPr lang="en-US"/>
              <a:t> </a:t>
            </a:r>
            <a:r>
              <a:rPr lang="en-US" err="1"/>
              <a:t>phối</a:t>
            </a:r>
            <a:r>
              <a:rPr lang="en-US"/>
              <a:t> </a:t>
            </a:r>
            <a:r>
              <a:rPr lang="en-US" err="1"/>
              <a:t>dữ</a:t>
            </a:r>
            <a:r>
              <a:rPr lang="en-US"/>
              <a:t> </a:t>
            </a:r>
            <a:r>
              <a:rPr lang="en-US" err="1"/>
              <a:t>liệu</a:t>
            </a:r>
            <a:r>
              <a:rPr lang="en-US"/>
              <a:t> </a:t>
            </a:r>
            <a:r>
              <a:rPr lang="en-US" err="1"/>
              <a:t>có</a:t>
            </a:r>
            <a:r>
              <a:rPr lang="en-US"/>
              <a:t> </a:t>
            </a:r>
            <a:r>
              <a:rPr lang="en-US" err="1"/>
              <a:t>độ</a:t>
            </a:r>
            <a:r>
              <a:rPr lang="en-US"/>
              <a:t> </a:t>
            </a:r>
            <a:r>
              <a:rPr lang="en-US" err="1"/>
              <a:t>lệch</a:t>
            </a:r>
            <a:r>
              <a:rPr lang="en-US"/>
              <a:t> </a:t>
            </a:r>
            <a:r>
              <a:rPr lang="en-US" err="1"/>
              <a:t>dương</a:t>
            </a:r>
            <a:r>
              <a:rPr lang="en-US"/>
              <a:t> </a:t>
            </a:r>
            <a:r>
              <a:rPr lang="en-US" err="1"/>
              <a:t>khi</a:t>
            </a:r>
            <a:r>
              <a:rPr lang="en-US"/>
              <a:t> </a:t>
            </a:r>
            <a:r>
              <a:rPr lang="en-US" err="1"/>
              <a:t>mà</a:t>
            </a:r>
            <a:r>
              <a:rPr lang="en-US"/>
              <a:t> </a:t>
            </a:r>
            <a:r>
              <a:rPr lang="en-US" err="1"/>
              <a:t>có</a:t>
            </a:r>
            <a:r>
              <a:rPr lang="en-US"/>
              <a:t>  mean &gt; </a:t>
            </a:r>
            <a:r>
              <a:rPr lang="en-US" err="1"/>
              <a:t>giá</a:t>
            </a:r>
            <a:r>
              <a:rPr lang="en-US"/>
              <a:t> </a:t>
            </a:r>
            <a:r>
              <a:rPr lang="en-US" err="1"/>
              <a:t>trị</a:t>
            </a:r>
            <a:r>
              <a:rPr lang="en-US"/>
              <a:t> </a:t>
            </a:r>
            <a:r>
              <a:rPr lang="en-US" err="1"/>
              <a:t>trung</a:t>
            </a:r>
            <a:r>
              <a:rPr lang="en-US"/>
              <a:t> median.</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SzPts val="1100"/>
              <a:buNone/>
            </a:pPr>
            <a:r>
              <a:rPr lang="en-US" b="1"/>
              <a:t>Note: </a:t>
            </a:r>
            <a:endParaRPr b="1"/>
          </a:p>
          <a:p>
            <a:pPr marL="457200" marR="0" lvl="0" indent="-317500" algn="l" rtl="0">
              <a:lnSpc>
                <a:spcPct val="107000"/>
              </a:lnSpc>
              <a:spcBef>
                <a:spcPts val="0"/>
              </a:spcBef>
              <a:spcAft>
                <a:spcPts val="0"/>
              </a:spcAft>
              <a:buSzPts val="1400"/>
              <a:buChar char="●"/>
            </a:pPr>
            <a:r>
              <a:rPr lang="en-US"/>
              <a:t>Mean (Trung </a:t>
            </a:r>
            <a:r>
              <a:rPr lang="en-US" err="1"/>
              <a:t>bình</a:t>
            </a:r>
            <a:r>
              <a:rPr lang="en-US"/>
              <a:t>): </a:t>
            </a:r>
            <a:r>
              <a:rPr lang="en-US" err="1"/>
              <a:t>Được</a:t>
            </a:r>
            <a:r>
              <a:rPr lang="en-US"/>
              <a:t> </a:t>
            </a:r>
            <a:r>
              <a:rPr lang="en-US" err="1"/>
              <a:t>tính</a:t>
            </a:r>
            <a:r>
              <a:rPr lang="en-US"/>
              <a:t> </a:t>
            </a:r>
            <a:r>
              <a:rPr lang="en-US" err="1"/>
              <a:t>bằng</a:t>
            </a:r>
            <a:r>
              <a:rPr lang="en-US"/>
              <a:t> </a:t>
            </a:r>
            <a:r>
              <a:rPr lang="en-US" err="1"/>
              <a:t>tổng</a:t>
            </a:r>
            <a:r>
              <a:rPr lang="en-US"/>
              <a:t> </a:t>
            </a:r>
            <a:r>
              <a:rPr lang="en-US" err="1"/>
              <a:t>giá</a:t>
            </a:r>
            <a:r>
              <a:rPr lang="en-US"/>
              <a:t> </a:t>
            </a:r>
            <a:r>
              <a:rPr lang="en-US" err="1"/>
              <a:t>trị</a:t>
            </a:r>
            <a:r>
              <a:rPr lang="en-US"/>
              <a:t> </a:t>
            </a:r>
            <a:r>
              <a:rPr lang="en-US" err="1"/>
              <a:t>dữ</a:t>
            </a:r>
            <a:r>
              <a:rPr lang="en-US"/>
              <a:t> </a:t>
            </a:r>
            <a:r>
              <a:rPr lang="en-US" err="1"/>
              <a:t>liệu</a:t>
            </a:r>
            <a:r>
              <a:rPr lang="en-US"/>
              <a:t> chia </a:t>
            </a:r>
            <a:r>
              <a:rPr lang="en-US" err="1"/>
              <a:t>cho</a:t>
            </a:r>
            <a:r>
              <a:rPr lang="en-US"/>
              <a:t> </a:t>
            </a:r>
            <a:r>
              <a:rPr lang="en-US" err="1"/>
              <a:t>số</a:t>
            </a:r>
            <a:r>
              <a:rPr lang="en-US"/>
              <a:t> </a:t>
            </a:r>
            <a:r>
              <a:rPr lang="en-US" err="1"/>
              <a:t>lượng</a:t>
            </a:r>
            <a:r>
              <a:rPr lang="en-US"/>
              <a:t> </a:t>
            </a:r>
            <a:r>
              <a:rPr lang="en-US" err="1"/>
              <a:t>dữ</a:t>
            </a:r>
            <a:r>
              <a:rPr lang="en-US"/>
              <a:t> </a:t>
            </a:r>
            <a:r>
              <a:rPr lang="en-US" err="1"/>
              <a:t>liệu</a:t>
            </a:r>
            <a:r>
              <a:rPr lang="en-US"/>
              <a:t>. </a:t>
            </a:r>
            <a:r>
              <a:rPr lang="en-US" err="1"/>
              <a:t>Thường</a:t>
            </a:r>
            <a:r>
              <a:rPr lang="en-US"/>
              <a:t> </a:t>
            </a:r>
            <a:r>
              <a:rPr lang="en-US" err="1"/>
              <a:t>nhạy</a:t>
            </a:r>
            <a:r>
              <a:rPr lang="en-US"/>
              <a:t> </a:t>
            </a:r>
            <a:r>
              <a:rPr lang="en-US" err="1"/>
              <a:t>cảm</a:t>
            </a:r>
            <a:r>
              <a:rPr lang="en-US"/>
              <a:t> </a:t>
            </a:r>
            <a:r>
              <a:rPr lang="en-US" err="1"/>
              <a:t>với</a:t>
            </a:r>
            <a:r>
              <a:rPr lang="en-US"/>
              <a:t> </a:t>
            </a:r>
            <a:r>
              <a:rPr lang="en-US" err="1"/>
              <a:t>các</a:t>
            </a:r>
            <a:r>
              <a:rPr lang="en-US"/>
              <a:t> </a:t>
            </a:r>
            <a:r>
              <a:rPr lang="en-US" err="1"/>
              <a:t>giá</a:t>
            </a:r>
            <a:r>
              <a:rPr lang="en-US"/>
              <a:t> </a:t>
            </a:r>
            <a:r>
              <a:rPr lang="en-US" err="1"/>
              <a:t>trị</a:t>
            </a:r>
            <a:r>
              <a:rPr lang="en-US"/>
              <a:t> </a:t>
            </a:r>
            <a:r>
              <a:rPr lang="en-US" err="1"/>
              <a:t>ngoại</a:t>
            </a:r>
            <a:r>
              <a:rPr lang="en-US"/>
              <a:t> </a:t>
            </a:r>
            <a:r>
              <a:rPr lang="en-US" err="1"/>
              <a:t>lai</a:t>
            </a:r>
            <a:r>
              <a:rPr lang="en-US"/>
              <a:t> </a:t>
            </a:r>
            <a:r>
              <a:rPr lang="en-US" err="1"/>
              <a:t>có</a:t>
            </a:r>
            <a:r>
              <a:rPr lang="en-US"/>
              <a:t> </a:t>
            </a:r>
            <a:r>
              <a:rPr lang="en-US" err="1"/>
              <a:t>số</a:t>
            </a:r>
            <a:r>
              <a:rPr lang="en-US"/>
              <a:t> </a:t>
            </a:r>
            <a:r>
              <a:rPr lang="en-US" err="1"/>
              <a:t>lượng</a:t>
            </a:r>
            <a:r>
              <a:rPr lang="en-US"/>
              <a:t> </a:t>
            </a:r>
            <a:r>
              <a:rPr lang="en-US" err="1"/>
              <a:t>lớn</a:t>
            </a:r>
            <a:r>
              <a:rPr lang="en-US"/>
              <a:t> </a:t>
            </a:r>
            <a:r>
              <a:rPr lang="en-US" err="1"/>
              <a:t>hoặc</a:t>
            </a:r>
            <a:r>
              <a:rPr lang="en-US"/>
              <a:t> </a:t>
            </a:r>
            <a:r>
              <a:rPr lang="en-US" err="1"/>
              <a:t>nhỏ</a:t>
            </a:r>
            <a:r>
              <a:rPr lang="en-US"/>
              <a:t> </a:t>
            </a:r>
            <a:r>
              <a:rPr lang="en-US" err="1"/>
              <a:t>hơn</a:t>
            </a:r>
            <a:r>
              <a:rPr lang="en-US"/>
              <a:t> </a:t>
            </a:r>
            <a:r>
              <a:rPr lang="en-US" err="1"/>
              <a:t>với</a:t>
            </a:r>
            <a:r>
              <a:rPr lang="en-US"/>
              <a:t> </a:t>
            </a:r>
            <a:r>
              <a:rPr lang="en-US" err="1"/>
              <a:t>phân</a:t>
            </a:r>
            <a:r>
              <a:rPr lang="en-US"/>
              <a:t> </a:t>
            </a:r>
            <a:r>
              <a:rPr lang="en-US" err="1"/>
              <a:t>phối</a:t>
            </a:r>
            <a:r>
              <a:rPr lang="en-US"/>
              <a:t> </a:t>
            </a:r>
            <a:r>
              <a:rPr lang="en-US" err="1"/>
              <a:t>của</a:t>
            </a:r>
            <a:r>
              <a:rPr lang="en-US"/>
              <a:t> </a:t>
            </a:r>
            <a:r>
              <a:rPr lang="en-US" err="1"/>
              <a:t>dữ</a:t>
            </a:r>
            <a:r>
              <a:rPr lang="en-US"/>
              <a:t> </a:t>
            </a:r>
            <a:r>
              <a:rPr lang="en-US" err="1"/>
              <a:t>liệu</a:t>
            </a:r>
            <a:r>
              <a:rPr lang="en-US"/>
              <a:t>. </a:t>
            </a:r>
            <a:r>
              <a:rPr lang="en-US" err="1"/>
              <a:t>Làm</a:t>
            </a:r>
            <a:r>
              <a:rPr lang="en-US"/>
              <a:t> </a:t>
            </a:r>
            <a:r>
              <a:rPr lang="en-US" err="1"/>
              <a:t>thay</a:t>
            </a:r>
            <a:r>
              <a:rPr lang="en-US"/>
              <a:t> </a:t>
            </a:r>
            <a:r>
              <a:rPr lang="en-US" err="1"/>
              <a:t>đổi</a:t>
            </a:r>
            <a:r>
              <a:rPr lang="en-US"/>
              <a:t> </a:t>
            </a:r>
            <a:r>
              <a:rPr lang="en-US" err="1"/>
              <a:t>giá</a:t>
            </a:r>
            <a:r>
              <a:rPr lang="en-US"/>
              <a:t> </a:t>
            </a:r>
            <a:r>
              <a:rPr lang="en-US" err="1"/>
              <a:t>trị</a:t>
            </a:r>
            <a:r>
              <a:rPr lang="en-US"/>
              <a:t> </a:t>
            </a:r>
            <a:r>
              <a:rPr lang="en-US" err="1"/>
              <a:t>trung</a:t>
            </a:r>
            <a:r>
              <a:rPr lang="en-US"/>
              <a:t> </a:t>
            </a:r>
            <a:r>
              <a:rPr lang="en-US" err="1"/>
              <a:t>bình</a:t>
            </a:r>
            <a:r>
              <a:rPr lang="en-US"/>
              <a:t> </a:t>
            </a:r>
            <a:r>
              <a:rPr lang="en-US" err="1"/>
              <a:t>và</a:t>
            </a:r>
            <a:r>
              <a:rPr lang="en-US"/>
              <a:t> </a:t>
            </a:r>
            <a:r>
              <a:rPr lang="en-US" err="1"/>
              <a:t>dẫn</a:t>
            </a:r>
            <a:r>
              <a:rPr lang="en-US"/>
              <a:t> </a:t>
            </a:r>
            <a:r>
              <a:rPr lang="en-US" err="1"/>
              <a:t>đến</a:t>
            </a:r>
            <a:r>
              <a:rPr lang="en-US"/>
              <a:t> </a:t>
            </a:r>
            <a:r>
              <a:rPr lang="en-US" err="1"/>
              <a:t>sự</a:t>
            </a:r>
            <a:r>
              <a:rPr lang="en-US"/>
              <a:t> </a:t>
            </a:r>
            <a:r>
              <a:rPr lang="en-US" err="1"/>
              <a:t>sai</a:t>
            </a:r>
            <a:r>
              <a:rPr lang="en-US"/>
              <a:t> </a:t>
            </a:r>
            <a:r>
              <a:rPr lang="en-US" err="1"/>
              <a:t>lệch</a:t>
            </a:r>
            <a:r>
              <a:rPr lang="en-US"/>
              <a:t> </a:t>
            </a:r>
            <a:r>
              <a:rPr lang="en-US" err="1"/>
              <a:t>nếu</a:t>
            </a:r>
            <a:r>
              <a:rPr lang="en-US"/>
              <a:t> </a:t>
            </a:r>
            <a:r>
              <a:rPr lang="en-US" err="1"/>
              <a:t>dữ</a:t>
            </a:r>
            <a:r>
              <a:rPr lang="en-US"/>
              <a:t> </a:t>
            </a:r>
            <a:r>
              <a:rPr lang="en-US" err="1"/>
              <a:t>liệu</a:t>
            </a:r>
            <a:r>
              <a:rPr lang="en-US"/>
              <a:t> </a:t>
            </a:r>
            <a:r>
              <a:rPr lang="en-US" err="1"/>
              <a:t>có</a:t>
            </a:r>
            <a:r>
              <a:rPr lang="en-US"/>
              <a:t> </a:t>
            </a:r>
            <a:r>
              <a:rPr lang="en-US" err="1"/>
              <a:t>phân</a:t>
            </a:r>
            <a:r>
              <a:rPr lang="en-US"/>
              <a:t> </a:t>
            </a:r>
            <a:r>
              <a:rPr lang="en-US" err="1"/>
              <a:t>phối</a:t>
            </a:r>
            <a:r>
              <a:rPr lang="en-US"/>
              <a:t> </a:t>
            </a:r>
            <a:r>
              <a:rPr lang="en-US" err="1"/>
              <a:t>không</a:t>
            </a:r>
            <a:r>
              <a:rPr lang="en-US"/>
              <a:t> </a:t>
            </a:r>
            <a:r>
              <a:rPr lang="en-US" err="1"/>
              <a:t>đều</a:t>
            </a:r>
            <a:r>
              <a:rPr lang="en-US"/>
              <a:t>.</a:t>
            </a:r>
            <a:endParaRPr/>
          </a:p>
          <a:p>
            <a:pPr marL="457200" marR="0" lvl="0" indent="-317500" algn="l" rtl="0">
              <a:lnSpc>
                <a:spcPct val="107000"/>
              </a:lnSpc>
              <a:spcBef>
                <a:spcPts val="0"/>
              </a:spcBef>
              <a:spcAft>
                <a:spcPts val="0"/>
              </a:spcAft>
              <a:buSzPts val="1400"/>
              <a:buChar char="●"/>
            </a:pPr>
            <a:r>
              <a:rPr lang="en-US"/>
              <a:t>Median (Trung </a:t>
            </a:r>
            <a:r>
              <a:rPr lang="en-US" err="1"/>
              <a:t>vị</a:t>
            </a:r>
            <a:r>
              <a:rPr lang="en-US"/>
              <a:t>): </a:t>
            </a:r>
            <a:r>
              <a:rPr lang="en-US" err="1"/>
              <a:t>Là</a:t>
            </a:r>
            <a:r>
              <a:rPr lang="en-US"/>
              <a:t> </a:t>
            </a:r>
            <a:r>
              <a:rPr lang="en-US" err="1"/>
              <a:t>giá</a:t>
            </a:r>
            <a:r>
              <a:rPr lang="en-US"/>
              <a:t> </a:t>
            </a:r>
            <a:r>
              <a:rPr lang="en-US" err="1"/>
              <a:t>trị</a:t>
            </a:r>
            <a:r>
              <a:rPr lang="en-US"/>
              <a:t> ở </a:t>
            </a:r>
            <a:r>
              <a:rPr lang="en-US" err="1"/>
              <a:t>giữa</a:t>
            </a:r>
            <a:r>
              <a:rPr lang="en-US"/>
              <a:t> </a:t>
            </a:r>
            <a:r>
              <a:rPr lang="en-US" err="1"/>
              <a:t>của</a:t>
            </a:r>
            <a:r>
              <a:rPr lang="en-US"/>
              <a:t> </a:t>
            </a:r>
            <a:r>
              <a:rPr lang="en-US" err="1"/>
              <a:t>tập</a:t>
            </a:r>
            <a:r>
              <a:rPr lang="en-US"/>
              <a:t> </a:t>
            </a:r>
            <a:r>
              <a:rPr lang="en-US" err="1"/>
              <a:t>dữ</a:t>
            </a:r>
            <a:r>
              <a:rPr lang="en-US"/>
              <a:t> </a:t>
            </a:r>
            <a:r>
              <a:rPr lang="en-US" err="1"/>
              <a:t>liệu</a:t>
            </a:r>
            <a:r>
              <a:rPr lang="en-US"/>
              <a:t> </a:t>
            </a:r>
            <a:r>
              <a:rPr lang="en-US" err="1"/>
              <a:t>sắp</a:t>
            </a:r>
            <a:r>
              <a:rPr lang="en-US"/>
              <a:t> </a:t>
            </a:r>
            <a:r>
              <a:rPr lang="en-US" err="1"/>
              <a:t>xếp</a:t>
            </a:r>
            <a:r>
              <a:rPr lang="en-US"/>
              <a:t> </a:t>
            </a:r>
            <a:r>
              <a:rPr lang="en-US" err="1"/>
              <a:t>theo</a:t>
            </a:r>
            <a:r>
              <a:rPr lang="en-US"/>
              <a:t> </a:t>
            </a:r>
            <a:r>
              <a:rPr lang="en-US" err="1"/>
              <a:t>tăng</a:t>
            </a:r>
            <a:r>
              <a:rPr lang="en-US"/>
              <a:t> </a:t>
            </a:r>
            <a:r>
              <a:rPr lang="en-US" err="1"/>
              <a:t>dần</a:t>
            </a:r>
            <a:r>
              <a:rPr lang="en-US"/>
              <a:t>. </a:t>
            </a:r>
            <a:r>
              <a:rPr lang="en-US" err="1"/>
              <a:t>Không</a:t>
            </a:r>
            <a:r>
              <a:rPr lang="en-US"/>
              <a:t> </a:t>
            </a:r>
            <a:r>
              <a:rPr lang="en-US" err="1"/>
              <a:t>ảnh</a:t>
            </a:r>
            <a:r>
              <a:rPr lang="en-US"/>
              <a:t> </a:t>
            </a:r>
            <a:r>
              <a:rPr lang="en-US" err="1"/>
              <a:t>hưởng</a:t>
            </a:r>
            <a:r>
              <a:rPr lang="en-US"/>
              <a:t> </a:t>
            </a:r>
            <a:r>
              <a:rPr lang="en-US" err="1"/>
              <a:t>bởi</a:t>
            </a:r>
            <a:r>
              <a:rPr lang="en-US"/>
              <a:t> </a:t>
            </a:r>
            <a:r>
              <a:rPr lang="en-US" err="1"/>
              <a:t>giá</a:t>
            </a:r>
            <a:r>
              <a:rPr lang="en-US"/>
              <a:t> </a:t>
            </a:r>
            <a:r>
              <a:rPr lang="en-US" err="1"/>
              <a:t>trị</a:t>
            </a:r>
            <a:r>
              <a:rPr lang="en-US"/>
              <a:t> </a:t>
            </a:r>
            <a:r>
              <a:rPr lang="en-US" err="1"/>
              <a:t>ngoại</a:t>
            </a:r>
            <a:r>
              <a:rPr lang="en-US"/>
              <a:t> </a:t>
            </a:r>
            <a:r>
              <a:rPr lang="en-US" err="1"/>
              <a:t>lai</a:t>
            </a:r>
            <a:r>
              <a:rPr lang="en-US"/>
              <a:t> </a:t>
            </a:r>
            <a:r>
              <a:rPr lang="en-US" err="1"/>
              <a:t>và</a:t>
            </a:r>
            <a:r>
              <a:rPr lang="en-US"/>
              <a:t> </a:t>
            </a:r>
            <a:r>
              <a:rPr lang="en-US" err="1"/>
              <a:t>thể</a:t>
            </a:r>
            <a:r>
              <a:rPr lang="en-US"/>
              <a:t> </a:t>
            </a:r>
            <a:r>
              <a:rPr lang="en-US" err="1"/>
              <a:t>hiện</a:t>
            </a:r>
            <a:r>
              <a:rPr lang="en-US"/>
              <a:t> </a:t>
            </a:r>
            <a:r>
              <a:rPr lang="en-US" err="1"/>
              <a:t>giá</a:t>
            </a:r>
            <a:r>
              <a:rPr lang="en-US"/>
              <a:t> </a:t>
            </a:r>
            <a:r>
              <a:rPr lang="en-US" err="1"/>
              <a:t>trị</a:t>
            </a:r>
            <a:r>
              <a:rPr lang="en-US"/>
              <a:t> </a:t>
            </a:r>
            <a:r>
              <a:rPr lang="en-US" err="1"/>
              <a:t>trung</a:t>
            </a:r>
            <a:r>
              <a:rPr lang="en-US"/>
              <a:t> </a:t>
            </a:r>
            <a:r>
              <a:rPr lang="en-US" err="1"/>
              <a:t>tâm</a:t>
            </a:r>
            <a:r>
              <a:rPr lang="en-US"/>
              <a:t> </a:t>
            </a:r>
            <a:r>
              <a:rPr lang="en-US" err="1"/>
              <a:t>của</a:t>
            </a:r>
            <a:r>
              <a:rPr lang="en-US"/>
              <a:t> </a:t>
            </a:r>
            <a:r>
              <a:rPr lang="en-US" err="1"/>
              <a:t>tập</a:t>
            </a:r>
            <a:r>
              <a:rPr lang="en-US"/>
              <a:t> </a:t>
            </a:r>
            <a:r>
              <a:rPr lang="en-US" err="1"/>
              <a:t>dữ</a:t>
            </a:r>
            <a:r>
              <a:rPr lang="en-US"/>
              <a:t> </a:t>
            </a:r>
            <a:r>
              <a:rPr lang="en-US" err="1"/>
              <a:t>liệu</a:t>
            </a:r>
            <a:r>
              <a:rPr lang="en-US"/>
              <a:t>. </a:t>
            </a:r>
            <a:r>
              <a:rPr lang="en-US" err="1"/>
              <a:t>Thường</a:t>
            </a:r>
            <a:r>
              <a:rPr lang="en-US"/>
              <a:t> </a:t>
            </a:r>
            <a:r>
              <a:rPr lang="en-US" err="1"/>
              <a:t>được</a:t>
            </a:r>
            <a:r>
              <a:rPr lang="en-US"/>
              <a:t> </a:t>
            </a:r>
            <a:r>
              <a:rPr lang="en-US" err="1"/>
              <a:t>sử</a:t>
            </a:r>
            <a:r>
              <a:rPr lang="en-US"/>
              <a:t> </a:t>
            </a:r>
            <a:r>
              <a:rPr lang="en-US" err="1"/>
              <a:t>dụng</a:t>
            </a:r>
            <a:r>
              <a:rPr lang="en-US"/>
              <a:t> </a:t>
            </a:r>
            <a:r>
              <a:rPr lang="en-US" err="1"/>
              <a:t>khi</a:t>
            </a:r>
            <a:r>
              <a:rPr lang="en-US"/>
              <a:t> </a:t>
            </a:r>
            <a:r>
              <a:rPr lang="en-US" err="1"/>
              <a:t>dữ</a:t>
            </a:r>
            <a:r>
              <a:rPr lang="en-US"/>
              <a:t> </a:t>
            </a:r>
            <a:r>
              <a:rPr lang="en-US" err="1"/>
              <a:t>liệu</a:t>
            </a:r>
            <a:r>
              <a:rPr lang="en-US"/>
              <a:t> </a:t>
            </a:r>
            <a:r>
              <a:rPr lang="en-US" err="1"/>
              <a:t>phân</a:t>
            </a:r>
            <a:r>
              <a:rPr lang="en-US"/>
              <a:t> </a:t>
            </a:r>
            <a:r>
              <a:rPr lang="en-US" err="1"/>
              <a:t>phối</a:t>
            </a:r>
            <a:r>
              <a:rPr lang="en-US"/>
              <a:t> </a:t>
            </a:r>
            <a:r>
              <a:rPr lang="en-US" err="1"/>
              <a:t>không</a:t>
            </a:r>
            <a:r>
              <a:rPr lang="en-US"/>
              <a:t> </a:t>
            </a:r>
            <a:r>
              <a:rPr lang="en-US" err="1"/>
              <a:t>đều</a:t>
            </a:r>
            <a:r>
              <a:rPr lang="en-US"/>
              <a:t> </a:t>
            </a:r>
            <a:r>
              <a:rPr lang="en-US" err="1"/>
              <a:t>và</a:t>
            </a:r>
            <a:r>
              <a:rPr lang="en-US"/>
              <a:t> </a:t>
            </a:r>
            <a:r>
              <a:rPr lang="en-US" err="1"/>
              <a:t>chứa</a:t>
            </a:r>
            <a:r>
              <a:rPr lang="en-US"/>
              <a:t> </a:t>
            </a:r>
            <a:r>
              <a:rPr lang="en-US" err="1"/>
              <a:t>nhiễu</a:t>
            </a:r>
            <a:r>
              <a:rPr lang="en-US"/>
              <a:t>.</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None/>
            </a:pPr>
            <a:endParaRPr/>
          </a:p>
        </p:txBody>
      </p:sp>
      <p:sp>
        <p:nvSpPr>
          <p:cNvPr id="222" name="Google Shape;222;p1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23" name="Google Shape;223;p1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sz="1100" b="1"/>
          </a:p>
        </p:txBody>
      </p:sp>
      <p:sp>
        <p:nvSpPr>
          <p:cNvPr id="233" name="Google Shape;233;p15: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34" name="Google Shape;234;p15: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điều.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a:p>
        </p:txBody>
      </p:sp>
      <p:sp>
        <p:nvSpPr>
          <p:cNvPr id="243" name="Google Shape;243;p1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Có tổng 11 Sự kiện có trong trò chơi</a:t>
            </a:r>
            <a:endParaRPr/>
          </a:p>
          <a:p>
            <a:pPr marL="457200" lvl="0" indent="-317500" algn="l" rtl="0">
              <a:spcBef>
                <a:spcPts val="0"/>
              </a:spcBef>
              <a:spcAft>
                <a:spcPts val="0"/>
              </a:spcAft>
              <a:buSzPts val="1400"/>
              <a:buChar char="●"/>
            </a:pPr>
            <a:r>
              <a:rPr lang="en-US"/>
              <a:t>Biểu đồ thể hiện phân bổ sự kiện được diễn ra trong mỗi hành động thao tác của người chơi trong game</a:t>
            </a:r>
            <a:endParaRPr/>
          </a:p>
          <a:p>
            <a:pPr marL="0" lvl="0" indent="0" algn="l" rtl="0">
              <a:spcBef>
                <a:spcPts val="0"/>
              </a:spcBef>
              <a:spcAft>
                <a:spcPts val="0"/>
              </a:spcAft>
              <a:buNone/>
            </a:pPr>
            <a:r>
              <a:rPr lang="en-US" b="1"/>
              <a:t>Note:</a:t>
            </a:r>
            <a:endParaRPr b="1"/>
          </a:p>
          <a:p>
            <a:pPr marL="457200" lvl="0" indent="-317500" algn="l" rtl="0">
              <a:lnSpc>
                <a:spcPct val="115000"/>
              </a:lnSpc>
              <a:spcBef>
                <a:spcPts val="1200"/>
              </a:spcBef>
              <a:spcAft>
                <a:spcPts val="0"/>
              </a:spcAft>
              <a:buSzPts val="1400"/>
              <a:buChar char="●"/>
            </a:pPr>
            <a:r>
              <a:rPr lang="en-US"/>
              <a:t>Event_name: Tên của loại sự kiện (person Click, Cutscene click, object hover, …)</a:t>
            </a:r>
            <a:endParaRPr b="1"/>
          </a:p>
        </p:txBody>
      </p:sp>
      <p:sp>
        <p:nvSpPr>
          <p:cNvPr id="252" name="Google Shape;252;p1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train</a:t>
            </a:r>
            <a:endParaRPr/>
          </a:p>
        </p:txBody>
      </p:sp>
      <p:sp>
        <p:nvSpPr>
          <p:cNvPr id="262" name="Google Shape;262;p1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63" name="Google Shape;263;p1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Test</a:t>
            </a:r>
            <a:endParaRPr/>
          </a:p>
        </p:txBody>
      </p:sp>
      <p:sp>
        <p:nvSpPr>
          <p:cNvPr id="271" name="Google Shape;271;p1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train</a:t>
            </a:r>
            <a:endParaRPr/>
          </a:p>
        </p:txBody>
      </p:sp>
      <p:sp>
        <p:nvSpPr>
          <p:cNvPr id="280" name="Google Shape;280;p2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81" name="Google Shape;281;p2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test</a:t>
            </a:r>
            <a:endParaRPr/>
          </a:p>
        </p:txBody>
      </p:sp>
      <p:sp>
        <p:nvSpPr>
          <p:cNvPr id="290" name="Google Shape;290;p2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91" name="Google Shape;291;p2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SzPts val="1400"/>
              <a:buChar char="●"/>
            </a:pPr>
            <a:r>
              <a:rPr lang="en-US"/>
              <a:t>Biểu đồ thể hiện thống kê giá trị cột fullscreen, hq, music người chơi sử dụng trong khi chơi game.</a:t>
            </a:r>
            <a:endParaRPr/>
          </a:p>
        </p:txBody>
      </p:sp>
      <p:sp>
        <p:nvSpPr>
          <p:cNvPr id="300" name="Google Shape;300;p2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01" name="Google Shape;301;p2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1200"/>
              </a:spcBef>
              <a:spcAft>
                <a:spcPts val="0"/>
              </a:spcAft>
              <a:buSzPts val="1400"/>
              <a:buChar char="●"/>
            </a:pPr>
            <a:r>
              <a:rPr lang="en-US"/>
              <a:t>Tập dữ liệu có những cột dùng mang giá trị số dùng để phân loại nhưng lại có thông tin nhiễu (giá trị ngoại lai) lớn. Nên trước khi đưa dữ liệu vào để thực nghiệm cần qua bước xử lý dữ liệu loại bỏ giá trị ngoại lai không cần thiết tránh ảnh hưởng tới kết quả.</a:t>
            </a:r>
            <a:endParaRPr/>
          </a:p>
          <a:p>
            <a:pPr marL="457200" lvl="0" indent="-317500" algn="l" rtl="0">
              <a:lnSpc>
                <a:spcPct val="115000"/>
              </a:lnSpc>
              <a:spcBef>
                <a:spcPts val="0"/>
              </a:spcBef>
              <a:spcAft>
                <a:spcPts val="0"/>
              </a:spcAft>
              <a:buSzPts val="1400"/>
              <a:buChar char="●"/>
            </a:pPr>
            <a:r>
              <a:rPr lang="en-US"/>
              <a:t>Những cột thiếu thông tin và đồng thời không ảnh hưởng đến phân tích bài toán nên có thể loại bỏ.</a:t>
            </a:r>
            <a:endParaRPr/>
          </a:p>
        </p:txBody>
      </p:sp>
      <p:sp>
        <p:nvSpPr>
          <p:cNvPr id="311" name="Google Shape;311;p2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12" name="Google Shape;312;p2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Cấu trúc trình bày gồm 4 phần. (nêu ra 4 phần)</a:t>
            </a:r>
            <a:endParaRPr/>
          </a:p>
        </p:txBody>
      </p:sp>
      <p:sp>
        <p:nvSpPr>
          <p:cNvPr id="102" name="Google Shape;102;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3" name="Google Shape;333;p2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334" name="Google Shape;334;p2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(Mở tập dữ liệu test lên show cho thầy cô)Vì tất cả các nhãn của tập dữ liệu đều rõ ràng và không có một nhãn nào bị thiếu nên bài toán sẽ rơi vào loại Supervised-Learning (Học có giám sát).</a:t>
            </a:r>
            <a:endParaRPr/>
          </a:p>
          <a:p>
            <a:pPr marL="0" lvl="0" indent="0" algn="l" rtl="0">
              <a:spcBef>
                <a:spcPts val="0"/>
              </a:spcBef>
              <a:spcAft>
                <a:spcPts val="0"/>
              </a:spcAft>
              <a:buNone/>
            </a:pPr>
            <a:r>
              <a:rPr lang="en-US"/>
              <a:t>(Mở tập train_labels --&gt; output là cột correct)Đi xa hơn nữa thì ta có output của bài toán là biến phân loại --&gt; Nghĩa là bài toán của chúng ta cần tìm là đúng và sai(0 và 1).</a:t>
            </a:r>
            <a:endParaRPr/>
          </a:p>
          <a:p>
            <a:pPr marL="0" lvl="0" indent="0" algn="l" rtl="0">
              <a:spcBef>
                <a:spcPts val="0"/>
              </a:spcBef>
              <a:spcAft>
                <a:spcPts val="0"/>
              </a:spcAft>
              <a:buNone/>
            </a:pPr>
            <a:r>
              <a:rPr lang="en-US"/>
              <a:t>Boosting: f</a:t>
            </a:r>
            <a:endParaRPr/>
          </a:p>
        </p:txBody>
      </p:sp>
      <p:sp>
        <p:nvSpPr>
          <p:cNvPr id="336" name="Google Shape;336;p2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7" name="Google Shape;337;p2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40" name="Google Shape;440;p3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000"/>
              </a:lnSpc>
              <a:spcBef>
                <a:spcPts val="800"/>
              </a:spcBef>
              <a:spcAft>
                <a:spcPts val="0"/>
              </a:spcAft>
              <a:buSzPts val="1400"/>
              <a:buChar char="●"/>
            </a:pPr>
            <a:r>
              <a:rPr lang="en-US"/>
              <a:t>Mục tiêu của cuộc thi hướng tới là dự đoán hiệu suất của học sinh trong quá trình học tập dựa trên trò chơi trong thời gian thực. Nhóm sẽ phát triển một mô hình được đào tạo trên một bộ dữ liệu mở lớn về nhật ký trò chơi để đánh giá hiệu suất.</a:t>
            </a:r>
            <a:endParaRPr/>
          </a:p>
          <a:p>
            <a:pPr marL="457200" lvl="0" indent="-317500" algn="l" rtl="0">
              <a:lnSpc>
                <a:spcPct val="107916"/>
              </a:lnSpc>
              <a:spcBef>
                <a:spcPts val="0"/>
              </a:spcBef>
              <a:spcAft>
                <a:spcPts val="0"/>
              </a:spcAft>
              <a:buSzPts val="1400"/>
              <a:buChar char="●"/>
            </a:pPr>
            <a:r>
              <a:rPr lang="en-US"/>
              <a:t>Học tập được coi là một trải nghiệm thú vị, và đó là lý do game-based learning ra đời. Phương pháp giáo dục này cho phép học sinh tương tác với nội dung giáo dục trong một khung cảnh trò chơi, làm cho việc học trở nên thú vị và sôi động. Mặc dù game-based learning đang được sử dụng trong ngày càng nhiều môi trường giáo dục, nhưng vẫn còn hạn chế về số lượng bộ dữ liệu mở có sẵn để áp dụng nguyên tắc khoa học dữ liệu và phân tích học tập để cải thiện game-based learning.</a:t>
            </a:r>
            <a:endParaRPr/>
          </a:p>
          <a:p>
            <a:pPr marL="457200" lvl="0" indent="-317500" algn="l" rtl="0">
              <a:lnSpc>
                <a:spcPct val="107916"/>
              </a:lnSpc>
              <a:spcBef>
                <a:spcPts val="0"/>
              </a:spcBef>
              <a:spcAft>
                <a:spcPts val="0"/>
              </a:spcAft>
              <a:buSzPts val="1400"/>
              <a:buChar char="●"/>
            </a:pPr>
            <a:r>
              <a:rPr lang="en-US"/>
              <a:t>Hầu hết các nền tảng game-based learning hiện tại chưa đủ sử dụng được phương pháp theo dõi kiến thức để hỗ trợ cá nhân hóa cho học sinh. Phương pháp theo dõi kiến thức đã được phát triển và nghiên cứu trong ngữ cảnh môi trường học trực tuyến và hệ thống hướng dẫn thông minh. Tuy nhiên, chúng ít tập trung hơn vào việc áp dụng phương pháp theo dõi kiến thức trong các trò chơi giáo dục.</a:t>
            </a:r>
            <a:endParaRPr/>
          </a:p>
          <a:p>
            <a:pPr marL="457200" lvl="0" indent="-317500" algn="l" rtl="0">
              <a:lnSpc>
                <a:spcPct val="107916"/>
              </a:lnSpc>
              <a:spcBef>
                <a:spcPts val="0"/>
              </a:spcBef>
              <a:spcAft>
                <a:spcPts val="0"/>
              </a:spcAft>
              <a:buSzPts val="1400"/>
              <a:buChar char="●"/>
            </a:pPr>
            <a:r>
              <a:rPr lang="en-US"/>
              <a:t>Nếu thành công, sẽ giúp các nhà phát triển trò chơi cải thiện các trò chơi giáo dục và hỗ trợ giáo viên sử dụng những trò chơi này với các bảng điều khiển và công cụ phân tích. Đồng thời, chúng ta có thể chứng kiến sự hỗ trợ rộng rãi hơn đối với các nền tảng game-based learning.</a:t>
            </a:r>
            <a:endParaRPr/>
          </a:p>
          <a:p>
            <a:pPr marL="0" lvl="0" indent="0" algn="l" rtl="0">
              <a:lnSpc>
                <a:spcPct val="107916"/>
              </a:lnSpc>
              <a:spcBef>
                <a:spcPts val="800"/>
              </a:spcBef>
              <a:spcAft>
                <a:spcPts val="0"/>
              </a:spcAft>
              <a:buClr>
                <a:schemeClr val="dk1"/>
              </a:buClr>
              <a:buSzPts val="1100"/>
              <a:buFont typeface="Arial"/>
              <a:buNone/>
            </a:pPr>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1200" b="0" i="0" u="none" strike="noStrike" cap="none">
                <a:solidFill>
                  <a:schemeClr val="dk1"/>
                </a:solidFill>
                <a:latin typeface="Calibri"/>
                <a:ea typeface="Calibri"/>
                <a:cs typeface="Calibri"/>
                <a:sym typeface="Calibri"/>
              </a:rPr>
              <a:t>Tổng giá trị giải thưởng lên đến 55.000$.</a:t>
            </a:r>
          </a:p>
          <a:p>
            <a:pPr marL="0" lvl="0" indent="0" algn="l" rtl="0">
              <a:spcBef>
                <a:spcPts val="800"/>
              </a:spcBef>
              <a:spcAft>
                <a:spcPts val="0"/>
              </a:spcAft>
              <a:buNone/>
            </a:pPr>
            <a:endParaRPr lang="en-US"/>
          </a:p>
          <a:p>
            <a:pPr marL="457200" lvl="0" indent="-317500" algn="l" rtl="0">
              <a:spcBef>
                <a:spcPts val="0"/>
              </a:spcBef>
              <a:spcAft>
                <a:spcPts val="0"/>
              </a:spcAft>
              <a:buSzPts val="1400"/>
              <a:buChar char="●"/>
            </a:pPr>
            <a:r>
              <a:rPr lang="en-US"/>
              <a:t>Tập dữ liệu gồm 4 file chính mô tả.</a:t>
            </a:r>
          </a:p>
          <a:p>
            <a:pPr marL="457200" lvl="0" indent="-317500" algn="l" rtl="0">
              <a:spcBef>
                <a:spcPts val="0"/>
              </a:spcBef>
              <a:spcAft>
                <a:spcPts val="0"/>
              </a:spcAft>
              <a:buSzPts val="1400"/>
              <a:buChar char="●"/>
            </a:pPr>
            <a:r>
              <a:rPr lang="en-US"/>
              <a:t>Đề cập đến các cột trong tập dữ liệu.</a:t>
            </a:r>
          </a:p>
          <a:p>
            <a:pPr marL="0" lvl="0" indent="0" algn="l" rtl="0">
              <a:spcBef>
                <a:spcPts val="800"/>
              </a:spcBef>
              <a:spcAft>
                <a:spcPts val="0"/>
              </a:spcAft>
              <a:buNone/>
            </a:pPr>
            <a:endParaRPr/>
          </a:p>
        </p:txBody>
      </p:sp>
      <p:sp>
        <p:nvSpPr>
          <p:cNvPr id="115" name="Google Shape;115;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4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4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4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4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5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5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5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5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5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Sử dụng Group K Fold là để tối ưu hiệu suất vì train theo level_group </a:t>
            </a:r>
            <a:endParaRPr/>
          </a:p>
          <a:p>
            <a:pPr marL="0" lvl="0" indent="0" algn="l" rtl="0">
              <a:spcBef>
                <a:spcPts val="0"/>
              </a:spcBef>
              <a:spcAft>
                <a:spcPts val="0"/>
              </a:spcAft>
              <a:buNone/>
            </a:pPr>
            <a:r>
              <a:rPr lang="en-US"/>
              <a:t>Giải thích: Chia tập dự liệu ngẫu nhiên thành các phần bằng nhau rồi train 1 tập ngẫu nhiên.</a:t>
            </a:r>
            <a:endParaRPr/>
          </a:p>
        </p:txBody>
      </p:sp>
      <p:sp>
        <p:nvSpPr>
          <p:cNvPr id="657" name="Google Shape;657;p5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58" name="Google Shape;658;p5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5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Điểm Public Leaderboard là điểm mà sau khi submit bài làm thì hệ thống sẽ chấm trực tiếp ngay sau đó</a:t>
            </a:r>
            <a:endParaRPr/>
          </a:p>
          <a:p>
            <a:pPr marL="0" lvl="0" indent="0" algn="l" rtl="0">
              <a:spcBef>
                <a:spcPts val="0"/>
              </a:spcBef>
              <a:spcAft>
                <a:spcPts val="0"/>
              </a:spcAft>
              <a:buNone/>
            </a:pPr>
            <a:r>
              <a:rPr lang="en-US"/>
              <a:t>Điểm Private Leaderboard là điểm mà sau khi cuộc thi kết thúc thì sẽ được chấm lại 1 cách kỹ lưỡng hơn để ra điểm số thật cho mô hình và đây cũng là cơ sở để đánh giá đội thắng giải.</a:t>
            </a:r>
            <a:endParaRPr/>
          </a:p>
        </p:txBody>
      </p:sp>
      <p:sp>
        <p:nvSpPr>
          <p:cNvPr id="671" name="Google Shape;671;p5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72" name="Google Shape;672;p5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5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Qua 4 thuật toán mà nhóm sử dụng thì cả 4 thuật toán đều có điểm mạnh và điểm yếu riêng, tuy nhiên để mà nói về điểm số mà từng thuật toán đưa ra được thì CatBoost sẽ là thuật toán mà đưa ra điểm số cao nhất. Còn để xét về tốc độ train mô hình thì thuật toán Raindom Forest là nhanh nhất bởi sự đơn giản hóa trong việc train.</a:t>
            </a:r>
            <a:endParaRPr/>
          </a:p>
          <a:p>
            <a:pPr marL="171450" lvl="0" indent="-171450" algn="l" rtl="0">
              <a:spcBef>
                <a:spcPts val="0"/>
              </a:spcBef>
              <a:spcAft>
                <a:spcPts val="0"/>
              </a:spcAft>
              <a:buClr>
                <a:schemeClr val="dk1"/>
              </a:buClr>
              <a:buSzPts val="1200"/>
              <a:buFont typeface="Calibri"/>
              <a:buChar char="-"/>
            </a:pPr>
            <a:r>
              <a:rPr lang="en-US"/>
              <a:t>Qua cuộc thi này thì ta có thể thấy được là sẽ có 66% người dùng trả lời đúng trong lần đầu tiên. Kết quả này thì cũng chưa thể gọi là quá tốt bởi nếu sử dụng trên thực tế thì độ chính xác chưa cao lắm. Có thể là vì mô hình của nhóm chưa thực sự tốt, và kết quả tốt nhất mà đội top1 của cuộc thi đạt được thì cũng chỉ là 70%. </a:t>
            </a:r>
            <a:endParaRPr/>
          </a:p>
          <a:p>
            <a:pPr marL="171450" lvl="0" indent="-171450" algn="l" rtl="0">
              <a:spcBef>
                <a:spcPts val="0"/>
              </a:spcBef>
              <a:spcAft>
                <a:spcPts val="0"/>
              </a:spcAft>
              <a:buClr>
                <a:schemeClr val="dk1"/>
              </a:buClr>
              <a:buSzPts val="1200"/>
              <a:buFont typeface="Calibri"/>
              <a:buChar char="-"/>
            </a:pPr>
            <a:r>
              <a:rPr lang="en-US"/>
              <a:t>Mặt khác thì ta cũng có thể thấy được tiềm năng mà trò chơi giáo dục mang lại, kết quả vẫn là tương đối tích cực để các nhà phát triển có thể dựa trên đó để cải thiện và nâng cấp game giáo dục của mình.</a:t>
            </a:r>
            <a:endParaRPr/>
          </a:p>
        </p:txBody>
      </p:sp>
      <p:sp>
        <p:nvSpPr>
          <p:cNvPr id="688" name="Google Shape;688;p5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89" name="Google Shape;689;p5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Tỉ lệ câu trả đúng chiếm hơn 70%.</a:t>
            </a:r>
            <a:endParaRPr/>
          </a:p>
        </p:txBody>
      </p:sp>
      <p:sp>
        <p:nvSpPr>
          <p:cNvPr id="191" name="Google Shape;191;p1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92" name="Google Shape;192;p1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6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6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6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0"/>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7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1"/>
          <p:cNvSpPr txBox="1">
            <a:spLocks noGrp="1"/>
          </p:cNvSpPr>
          <p:nvPr>
            <p:ph type="title"/>
          </p:nvPr>
        </p:nvSpPr>
        <p:spPr>
          <a:xfrm rot="5400000">
            <a:off x="4732337" y="2171702"/>
            <a:ext cx="5851526"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1"/>
          <p:cNvSpPr txBox="1">
            <a:spLocks noGrp="1"/>
          </p:cNvSpPr>
          <p:nvPr>
            <p:ph type="body" idx="1"/>
          </p:nvPr>
        </p:nvSpPr>
        <p:spPr>
          <a:xfrm rot="5400000">
            <a:off x="541337" y="190502"/>
            <a:ext cx="5851526"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7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2"/>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2"/>
          <p:cNvSpPr txBox="1">
            <a:spLocks noGrp="1"/>
          </p:cNvSpPr>
          <p:nvPr>
            <p:ph type="subTitle" idx="1"/>
          </p:nvPr>
        </p:nvSpPr>
        <p:spPr>
          <a:xfrm>
            <a:off x="1371600" y="3886201"/>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62"/>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2"/>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2"/>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63"/>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3"/>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3"/>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722313" y="2906713"/>
            <a:ext cx="7772400" cy="150018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64"/>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4"/>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4"/>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5"/>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5"/>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5"/>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5"/>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5"/>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6"/>
          <p:cNvSpPr txBox="1">
            <a:spLocks noGrp="1"/>
          </p:cNvSpPr>
          <p:nvPr>
            <p:ph type="body" idx="1"/>
          </p:nvPr>
        </p:nvSpPr>
        <p:spPr>
          <a:xfrm>
            <a:off x="457200" y="1535114"/>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6"/>
          <p:cNvSpPr txBox="1">
            <a:spLocks noGrp="1"/>
          </p:cNvSpPr>
          <p:nvPr>
            <p:ph type="body" idx="3"/>
          </p:nvPr>
        </p:nvSpPr>
        <p:spPr>
          <a:xfrm>
            <a:off x="4645028" y="1535114"/>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6"/>
          <p:cNvSpPr txBox="1">
            <a:spLocks noGrp="1"/>
          </p:cNvSpPr>
          <p:nvPr>
            <p:ph type="body" idx="4"/>
          </p:nvPr>
        </p:nvSpPr>
        <p:spPr>
          <a:xfrm>
            <a:off x="4645028"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6"/>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6"/>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6"/>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7"/>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7"/>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7"/>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8"/>
          <p:cNvSpPr txBox="1">
            <a:spLocks noGrp="1"/>
          </p:cNvSpPr>
          <p:nvPr>
            <p:ph type="title"/>
          </p:nvPr>
        </p:nvSpPr>
        <p:spPr>
          <a:xfrm>
            <a:off x="457203"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8"/>
          <p:cNvSpPr txBox="1">
            <a:spLocks noGrp="1"/>
          </p:cNvSpPr>
          <p:nvPr>
            <p:ph type="body" idx="1"/>
          </p:nvPr>
        </p:nvSpPr>
        <p:spPr>
          <a:xfrm>
            <a:off x="3575050" y="273053"/>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68"/>
          <p:cNvSpPr txBox="1">
            <a:spLocks noGrp="1"/>
          </p:cNvSpPr>
          <p:nvPr>
            <p:ph type="body" idx="2"/>
          </p:nvPr>
        </p:nvSpPr>
        <p:spPr>
          <a:xfrm>
            <a:off x="457203"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68"/>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9"/>
          <p:cNvSpPr>
            <a:spLocks noGrp="1"/>
          </p:cNvSpPr>
          <p:nvPr>
            <p:ph type="pic" idx="2"/>
          </p:nvPr>
        </p:nvSpPr>
        <p:spPr>
          <a:xfrm>
            <a:off x="1792288" y="612775"/>
            <a:ext cx="5486400" cy="4114800"/>
          </a:xfrm>
          <a:prstGeom prst="rect">
            <a:avLst/>
          </a:prstGeom>
          <a:noFill/>
          <a:ln>
            <a:noFill/>
          </a:ln>
        </p:spPr>
      </p:sp>
      <p:sp>
        <p:nvSpPr>
          <p:cNvPr id="68" name="Google Shape;68;p69"/>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69"/>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9"/>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9"/>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89"/>
        <p:cNvGrpSpPr/>
        <p:nvPr/>
      </p:nvGrpSpPr>
      <p:grpSpPr>
        <a:xfrm>
          <a:off x="0" y="0"/>
          <a:ext cx="0" cy="0"/>
          <a:chOff x="0" y="0"/>
          <a:chExt cx="0" cy="0"/>
        </a:xfrm>
      </p:grpSpPr>
      <p:sp>
        <p:nvSpPr>
          <p:cNvPr id="90" name="Google Shape;90;p1"/>
          <p:cNvSpPr txBox="1"/>
          <p:nvPr/>
        </p:nvSpPr>
        <p:spPr>
          <a:xfrm>
            <a:off x="9144000" y="2287309"/>
            <a:ext cx="8217084" cy="2922595"/>
          </a:xfrm>
          <a:prstGeom prst="rect">
            <a:avLst/>
          </a:prstGeom>
          <a:noFill/>
          <a:ln>
            <a:noFill/>
          </a:ln>
        </p:spPr>
        <p:txBody>
          <a:bodyPr spcFirstLastPara="1" wrap="square" lIns="0" tIns="0" rIns="0" bIns="0" anchor="t" anchorCtr="0">
            <a:spAutoFit/>
          </a:bodyPr>
          <a:lstStyle/>
          <a:p>
            <a:pPr marL="0" marR="0" lvl="0" indent="0" algn="l" rtl="0">
              <a:lnSpc>
                <a:spcPct val="11998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Predict the Student Performance from gameplay</a:t>
            </a:r>
            <a:endParaRPr/>
          </a:p>
        </p:txBody>
      </p:sp>
      <p:sp>
        <p:nvSpPr>
          <p:cNvPr id="91" name="Google Shape;91;p1"/>
          <p:cNvSpPr/>
          <p:nvPr/>
        </p:nvSpPr>
        <p:spPr>
          <a:xfrm>
            <a:off x="1412056" y="145152"/>
            <a:ext cx="6755642" cy="4114800"/>
          </a:xfrm>
          <a:custGeom>
            <a:avLst/>
            <a:gdLst/>
            <a:ahLst/>
            <a:cxnLst/>
            <a:rect l="l" t="t" r="r" b="b"/>
            <a:pathLst>
              <a:path w="6755642" h="4114800" extrusionOk="0">
                <a:moveTo>
                  <a:pt x="0" y="0"/>
                </a:moveTo>
                <a:lnTo>
                  <a:pt x="6755642" y="0"/>
                </a:lnTo>
                <a:lnTo>
                  <a:pt x="6755642" y="4114800"/>
                </a:lnTo>
                <a:lnTo>
                  <a:pt x="0" y="4114800"/>
                </a:lnTo>
                <a:lnTo>
                  <a:pt x="0" y="0"/>
                </a:lnTo>
                <a:close/>
              </a:path>
            </a:pathLst>
          </a:custGeom>
          <a:blipFill rotWithShape="1">
            <a:blip r:embed="rId3">
              <a:alphaModFix/>
            </a:blip>
            <a:stretch>
              <a:fillRect/>
            </a:stretch>
          </a:blipFill>
          <a:ln>
            <a:noFill/>
          </a:ln>
        </p:spPr>
      </p:sp>
      <p:sp>
        <p:nvSpPr>
          <p:cNvPr id="92" name="Google Shape;92;p1"/>
          <p:cNvSpPr/>
          <p:nvPr/>
        </p:nvSpPr>
        <p:spPr>
          <a:xfrm>
            <a:off x="6303838" y="1790711"/>
            <a:ext cx="1194327" cy="2586142"/>
          </a:xfrm>
          <a:custGeom>
            <a:avLst/>
            <a:gdLst/>
            <a:ahLst/>
            <a:cxnLst/>
            <a:rect l="l" t="t" r="r" b="b"/>
            <a:pathLst>
              <a:path w="1194327" h="2586142" extrusionOk="0">
                <a:moveTo>
                  <a:pt x="0" y="0"/>
                </a:moveTo>
                <a:lnTo>
                  <a:pt x="1194327" y="0"/>
                </a:lnTo>
                <a:lnTo>
                  <a:pt x="1194327" y="2586142"/>
                </a:lnTo>
                <a:lnTo>
                  <a:pt x="0" y="2586142"/>
                </a:lnTo>
                <a:lnTo>
                  <a:pt x="0" y="0"/>
                </a:lnTo>
                <a:close/>
              </a:path>
            </a:pathLst>
          </a:custGeom>
          <a:blipFill rotWithShape="1">
            <a:blip r:embed="rId4">
              <a:alphaModFix/>
            </a:blip>
            <a:stretch>
              <a:fillRect/>
            </a:stretch>
          </a:blipFill>
          <a:ln>
            <a:noFill/>
          </a:ln>
        </p:spPr>
      </p:sp>
      <p:sp>
        <p:nvSpPr>
          <p:cNvPr id="93" name="Google Shape;93;p1"/>
          <p:cNvSpPr/>
          <p:nvPr/>
        </p:nvSpPr>
        <p:spPr>
          <a:xfrm flipH="1">
            <a:off x="2095194" y="2021158"/>
            <a:ext cx="5357753" cy="5591583"/>
          </a:xfrm>
          <a:custGeom>
            <a:avLst/>
            <a:gdLst/>
            <a:ahLst/>
            <a:cxnLst/>
            <a:rect l="l" t="t" r="r" b="b"/>
            <a:pathLst>
              <a:path w="5357753" h="5591583" extrusionOk="0">
                <a:moveTo>
                  <a:pt x="5357753" y="0"/>
                </a:moveTo>
                <a:lnTo>
                  <a:pt x="0" y="0"/>
                </a:lnTo>
                <a:lnTo>
                  <a:pt x="0" y="5591582"/>
                </a:lnTo>
                <a:lnTo>
                  <a:pt x="5357753" y="5591582"/>
                </a:lnTo>
                <a:lnTo>
                  <a:pt x="5357753" y="0"/>
                </a:lnTo>
                <a:close/>
              </a:path>
            </a:pathLst>
          </a:custGeom>
          <a:blipFill rotWithShape="1">
            <a:blip r:embed="rId5">
              <a:alphaModFix/>
            </a:blip>
            <a:stretch>
              <a:fillRect/>
            </a:stretch>
          </a:blipFill>
          <a:ln>
            <a:noFill/>
          </a:ln>
        </p:spPr>
      </p:sp>
      <p:sp>
        <p:nvSpPr>
          <p:cNvPr id="94" name="Google Shape;94;p1"/>
          <p:cNvSpPr/>
          <p:nvPr/>
        </p:nvSpPr>
        <p:spPr>
          <a:xfrm>
            <a:off x="0" y="1497494"/>
            <a:ext cx="3144039" cy="2440918"/>
          </a:xfrm>
          <a:custGeom>
            <a:avLst/>
            <a:gdLst/>
            <a:ahLst/>
            <a:cxnLst/>
            <a:rect l="l" t="t" r="r" b="b"/>
            <a:pathLst>
              <a:path w="3144039" h="2440918" extrusionOk="0">
                <a:moveTo>
                  <a:pt x="0" y="0"/>
                </a:moveTo>
                <a:lnTo>
                  <a:pt x="3144040" y="0"/>
                </a:lnTo>
                <a:lnTo>
                  <a:pt x="3144040" y="2440918"/>
                </a:lnTo>
                <a:lnTo>
                  <a:pt x="0" y="2440918"/>
                </a:lnTo>
                <a:lnTo>
                  <a:pt x="0" y="0"/>
                </a:lnTo>
                <a:close/>
              </a:path>
            </a:pathLst>
          </a:custGeom>
          <a:blipFill rotWithShape="1">
            <a:blip r:embed="rId6">
              <a:alphaModFix/>
            </a:blip>
            <a:stretch>
              <a:fillRect/>
            </a:stretch>
          </a:blipFill>
          <a:ln>
            <a:noFill/>
          </a:ln>
        </p:spPr>
      </p:sp>
      <p:sp>
        <p:nvSpPr>
          <p:cNvPr id="95" name="Google Shape;95;p1"/>
          <p:cNvSpPr/>
          <p:nvPr/>
        </p:nvSpPr>
        <p:spPr>
          <a:xfrm>
            <a:off x="624876" y="5005800"/>
            <a:ext cx="1894295" cy="4252500"/>
          </a:xfrm>
          <a:custGeom>
            <a:avLst/>
            <a:gdLst/>
            <a:ahLst/>
            <a:cxnLst/>
            <a:rect l="l" t="t" r="r" b="b"/>
            <a:pathLst>
              <a:path w="1894295" h="4252500" extrusionOk="0">
                <a:moveTo>
                  <a:pt x="0" y="0"/>
                </a:moveTo>
                <a:lnTo>
                  <a:pt x="1894295" y="0"/>
                </a:lnTo>
                <a:lnTo>
                  <a:pt x="1894295" y="4252500"/>
                </a:lnTo>
                <a:lnTo>
                  <a:pt x="0" y="4252500"/>
                </a:lnTo>
                <a:lnTo>
                  <a:pt x="0" y="0"/>
                </a:lnTo>
                <a:close/>
              </a:path>
            </a:pathLst>
          </a:custGeom>
          <a:blipFill rotWithShape="1">
            <a:blip r:embed="rId7">
              <a:alphaModFix/>
            </a:blip>
            <a:stretch>
              <a:fillRect/>
            </a:stretch>
          </a:blipFill>
          <a:ln>
            <a:noFill/>
          </a:ln>
        </p:spPr>
      </p:sp>
      <p:sp>
        <p:nvSpPr>
          <p:cNvPr id="96" name="Google Shape;96;p1"/>
          <p:cNvSpPr/>
          <p:nvPr/>
        </p:nvSpPr>
        <p:spPr>
          <a:xfrm>
            <a:off x="4236363" y="5785788"/>
            <a:ext cx="3486358" cy="4114800"/>
          </a:xfrm>
          <a:custGeom>
            <a:avLst/>
            <a:gdLst/>
            <a:ahLst/>
            <a:cxnLst/>
            <a:rect l="l" t="t" r="r" b="b"/>
            <a:pathLst>
              <a:path w="3486358" h="4114800" extrusionOk="0">
                <a:moveTo>
                  <a:pt x="0" y="0"/>
                </a:moveTo>
                <a:lnTo>
                  <a:pt x="3486358" y="0"/>
                </a:lnTo>
                <a:lnTo>
                  <a:pt x="3486358" y="4114800"/>
                </a:lnTo>
                <a:lnTo>
                  <a:pt x="0" y="4114800"/>
                </a:lnTo>
                <a:lnTo>
                  <a:pt x="0" y="0"/>
                </a:lnTo>
                <a:close/>
              </a:path>
            </a:pathLst>
          </a:custGeom>
          <a:blipFill rotWithShape="1">
            <a:blip r:embed="rId8">
              <a:alphaModFix/>
            </a:blip>
            <a:stretch>
              <a:fillRect/>
            </a:stretch>
          </a:blipFill>
          <a:ln>
            <a:noFill/>
          </a:ln>
        </p:spPr>
      </p:sp>
      <p:sp>
        <p:nvSpPr>
          <p:cNvPr id="97" name="Google Shape;97;p1"/>
          <p:cNvSpPr txBox="1"/>
          <p:nvPr/>
        </p:nvSpPr>
        <p:spPr>
          <a:xfrm>
            <a:off x="8352927" y="6625510"/>
            <a:ext cx="7930200" cy="2347200"/>
          </a:xfrm>
          <a:prstGeom prst="rect">
            <a:avLst/>
          </a:prstGeom>
          <a:noFill/>
          <a:ln>
            <a:noFill/>
          </a:ln>
        </p:spPr>
        <p:txBody>
          <a:bodyPr spcFirstLastPara="1" wrap="square" lIns="0" tIns="0" rIns="0" bIns="0" anchor="t" anchorCtr="0">
            <a:spAutoFit/>
          </a:bodyPr>
          <a:lstStyle/>
          <a:p>
            <a:pPr marL="304959" marR="0" lvl="1" indent="0" algn="just" rtl="0">
              <a:lnSpc>
                <a:spcPct val="150000"/>
              </a:lnSpc>
              <a:spcBef>
                <a:spcPts val="0"/>
              </a:spcBef>
              <a:spcAft>
                <a:spcPts val="0"/>
              </a:spcAft>
              <a:buNone/>
            </a:pPr>
            <a:r>
              <a:rPr lang="en-US" sz="3500" b="0" i="0" u="none" strike="noStrike" cap="none">
                <a:solidFill>
                  <a:srgbClr val="94DDDE"/>
                </a:solidFill>
                <a:latin typeface="Josefin Sans"/>
                <a:ea typeface="Josefin Sans"/>
                <a:cs typeface="Josefin Sans"/>
                <a:sym typeface="Josefin Sans"/>
              </a:rPr>
              <a:t>Nhóm thực hiện:</a:t>
            </a:r>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18133017- Phạm Ngọc Hùng</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18133056 - Nguyễn Đăng Phước Tín</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18133062 - Lâm Hoàng Việt</a:t>
            </a:r>
            <a:endParaRPr sz="2500" b="0" i="0" u="none" strike="noStrike" cap="none">
              <a:solidFill>
                <a:srgbClr val="94DDDE"/>
              </a:solidFill>
              <a:latin typeface="Josefin Sans"/>
              <a:ea typeface="Josefin Sans"/>
              <a:cs typeface="Josefin Sans"/>
              <a:sym typeface="Josefin Sans"/>
            </a:endParaRPr>
          </a:p>
        </p:txBody>
      </p:sp>
      <p:pic>
        <p:nvPicPr>
          <p:cNvPr id="98" name="Google Shape;98;p1"/>
          <p:cNvPicPr preferRelativeResize="0"/>
          <p:nvPr/>
        </p:nvPicPr>
        <p:blipFill rotWithShape="1">
          <a:blip r:embed="rId9">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10F5649-3875-CA2A-6609-D87053C10A36}"/>
              </a:ext>
            </a:extLst>
          </p:cNvPr>
          <p:cNvSpPr>
            <a:spLocks noGrp="1"/>
          </p:cNvSpPr>
          <p:nvPr>
            <p:ph type="sldNum" idx="12"/>
          </p:nvPr>
        </p:nvSpPr>
        <p:spPr>
          <a:xfrm>
            <a:off x="-38406"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
        <p:cNvGrpSpPr/>
        <p:nvPr/>
      </p:nvGrpSpPr>
      <p:grpSpPr>
        <a:xfrm>
          <a:off x="0" y="0"/>
          <a:ext cx="0" cy="0"/>
          <a:chOff x="0" y="0"/>
          <a:chExt cx="0" cy="0"/>
        </a:xfrm>
      </p:grpSpPr>
      <p:sp>
        <p:nvSpPr>
          <p:cNvPr id="225" name="Google Shape;225;p14"/>
          <p:cNvSpPr/>
          <p:nvPr/>
        </p:nvSpPr>
        <p:spPr>
          <a:xfrm>
            <a:off x="5246278" y="1431774"/>
            <a:ext cx="12631224" cy="6467851"/>
          </a:xfrm>
          <a:custGeom>
            <a:avLst/>
            <a:gdLst/>
            <a:ahLst/>
            <a:cxnLst/>
            <a:rect l="l" t="t" r="r" b="b"/>
            <a:pathLst>
              <a:path w="12631224" h="6467851" extrusionOk="0">
                <a:moveTo>
                  <a:pt x="0" y="0"/>
                </a:moveTo>
                <a:lnTo>
                  <a:pt x="12631223" y="0"/>
                </a:lnTo>
                <a:lnTo>
                  <a:pt x="12631223" y="6467851"/>
                </a:lnTo>
                <a:lnTo>
                  <a:pt x="0" y="6467851"/>
                </a:lnTo>
                <a:lnTo>
                  <a:pt x="0" y="0"/>
                </a:lnTo>
                <a:close/>
              </a:path>
            </a:pathLst>
          </a:custGeom>
          <a:blipFill rotWithShape="1">
            <a:blip r:embed="rId3">
              <a:alphaModFix/>
            </a:blip>
            <a:stretch>
              <a:fillRect/>
            </a:stretch>
          </a:blipFill>
          <a:ln>
            <a:noFill/>
          </a:ln>
        </p:spPr>
      </p:sp>
      <p:sp>
        <p:nvSpPr>
          <p:cNvPr id="226" name="Google Shape;226;p14"/>
          <p:cNvSpPr/>
          <p:nvPr/>
        </p:nvSpPr>
        <p:spPr>
          <a:xfrm>
            <a:off x="629694" y="2311097"/>
            <a:ext cx="3730442" cy="4709205"/>
          </a:xfrm>
          <a:custGeom>
            <a:avLst/>
            <a:gdLst/>
            <a:ahLst/>
            <a:cxnLst/>
            <a:rect l="l" t="t" r="r" b="b"/>
            <a:pathLst>
              <a:path w="3730442" h="4709205" extrusionOk="0">
                <a:moveTo>
                  <a:pt x="0" y="0"/>
                </a:moveTo>
                <a:lnTo>
                  <a:pt x="3730442" y="0"/>
                </a:lnTo>
                <a:lnTo>
                  <a:pt x="3730442" y="4709205"/>
                </a:lnTo>
                <a:lnTo>
                  <a:pt x="0" y="4709205"/>
                </a:lnTo>
                <a:lnTo>
                  <a:pt x="0" y="0"/>
                </a:lnTo>
                <a:close/>
              </a:path>
            </a:pathLst>
          </a:custGeom>
          <a:blipFill rotWithShape="1">
            <a:blip r:embed="rId4">
              <a:alphaModFix/>
            </a:blip>
            <a:stretch>
              <a:fillRect l="-355" r="-355"/>
            </a:stretch>
          </a:blipFill>
          <a:ln>
            <a:noFill/>
          </a:ln>
        </p:spPr>
      </p:sp>
      <p:sp>
        <p:nvSpPr>
          <p:cNvPr id="227" name="Google Shape;227;p14"/>
          <p:cNvSpPr txBox="1"/>
          <p:nvPr/>
        </p:nvSpPr>
        <p:spPr>
          <a:xfrm>
            <a:off x="800080" y="360131"/>
            <a:ext cx="2399731"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SessionID</a:t>
            </a:r>
            <a:endParaRPr sz="3500" b="0" i="0" u="none" strike="noStrike" cap="none">
              <a:solidFill>
                <a:srgbClr val="2B4B82"/>
              </a:solidFill>
              <a:latin typeface="Josefin Sans"/>
              <a:ea typeface="Josefin Sans"/>
              <a:cs typeface="Josefin Sans"/>
              <a:sym typeface="Josefin Sans"/>
            </a:endParaRPr>
          </a:p>
        </p:txBody>
      </p:sp>
      <p:pic>
        <p:nvPicPr>
          <p:cNvPr id="228" name="Google Shape;228;p14"/>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7A067F72-5F3E-B0B9-9E81-2967512EACD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5"/>
        <p:cNvGrpSpPr/>
        <p:nvPr/>
      </p:nvGrpSpPr>
      <p:grpSpPr>
        <a:xfrm>
          <a:off x="0" y="0"/>
          <a:ext cx="0" cy="0"/>
          <a:chOff x="0" y="0"/>
          <a:chExt cx="0" cy="0"/>
        </a:xfrm>
      </p:grpSpPr>
      <p:sp>
        <p:nvSpPr>
          <p:cNvPr id="236" name="Google Shape;236;p15"/>
          <p:cNvSpPr/>
          <p:nvPr/>
        </p:nvSpPr>
        <p:spPr>
          <a:xfrm>
            <a:off x="510205" y="2523953"/>
            <a:ext cx="3283443" cy="4251940"/>
          </a:xfrm>
          <a:custGeom>
            <a:avLst/>
            <a:gdLst/>
            <a:ahLst/>
            <a:cxnLst/>
            <a:rect l="l" t="t" r="r" b="b"/>
            <a:pathLst>
              <a:path w="3283443" h="4251940" extrusionOk="0">
                <a:moveTo>
                  <a:pt x="0" y="0"/>
                </a:moveTo>
                <a:lnTo>
                  <a:pt x="3283442" y="0"/>
                </a:lnTo>
                <a:lnTo>
                  <a:pt x="3283442" y="4251940"/>
                </a:lnTo>
                <a:lnTo>
                  <a:pt x="0" y="4251940"/>
                </a:lnTo>
                <a:lnTo>
                  <a:pt x="0" y="0"/>
                </a:lnTo>
                <a:close/>
              </a:path>
            </a:pathLst>
          </a:custGeom>
          <a:blipFill rotWithShape="1">
            <a:blip r:embed="rId3">
              <a:alphaModFix/>
            </a:blip>
            <a:stretch>
              <a:fillRect/>
            </a:stretch>
          </a:blipFill>
          <a:ln>
            <a:noFill/>
          </a:ln>
        </p:spPr>
      </p:sp>
      <p:sp>
        <p:nvSpPr>
          <p:cNvPr id="237" name="Google Shape;237;p15"/>
          <p:cNvSpPr/>
          <p:nvPr/>
        </p:nvSpPr>
        <p:spPr>
          <a:xfrm>
            <a:off x="4159731" y="1357314"/>
            <a:ext cx="13943821" cy="7247043"/>
          </a:xfrm>
          <a:custGeom>
            <a:avLst/>
            <a:gdLst/>
            <a:ahLst/>
            <a:cxnLst/>
            <a:rect l="l" t="t" r="r" b="b"/>
            <a:pathLst>
              <a:path w="13943821" h="7247043" extrusionOk="0">
                <a:moveTo>
                  <a:pt x="0" y="0"/>
                </a:moveTo>
                <a:lnTo>
                  <a:pt x="13943820" y="0"/>
                </a:lnTo>
                <a:lnTo>
                  <a:pt x="13943820" y="7247044"/>
                </a:lnTo>
                <a:lnTo>
                  <a:pt x="0" y="7247044"/>
                </a:lnTo>
                <a:lnTo>
                  <a:pt x="0" y="0"/>
                </a:lnTo>
                <a:close/>
              </a:path>
            </a:pathLst>
          </a:custGeom>
          <a:blipFill rotWithShape="1">
            <a:blip r:embed="rId4">
              <a:alphaModFix/>
            </a:blip>
            <a:stretch>
              <a:fillRect b="-259"/>
            </a:stretch>
          </a:blipFill>
          <a:ln>
            <a:noFill/>
          </a:ln>
        </p:spPr>
      </p:sp>
      <p:sp>
        <p:nvSpPr>
          <p:cNvPr id="238" name="Google Shape;238;p15"/>
          <p:cNvSpPr txBox="1"/>
          <p:nvPr/>
        </p:nvSpPr>
        <p:spPr>
          <a:xfrm>
            <a:off x="510203" y="244451"/>
            <a:ext cx="3283500" cy="573300"/>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pic>
        <p:nvPicPr>
          <p:cNvPr id="239" name="Google Shape;239;p1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297F8A8-8795-8A9E-D86A-6B2174754ADA}"/>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4"/>
        <p:cNvGrpSpPr/>
        <p:nvPr/>
      </p:nvGrpSpPr>
      <p:grpSpPr>
        <a:xfrm>
          <a:off x="0" y="0"/>
          <a:ext cx="0" cy="0"/>
          <a:chOff x="0" y="0"/>
          <a:chExt cx="0" cy="0"/>
        </a:xfrm>
      </p:grpSpPr>
      <p:sp>
        <p:nvSpPr>
          <p:cNvPr id="245" name="Google Shape;245;p16"/>
          <p:cNvSpPr/>
          <p:nvPr/>
        </p:nvSpPr>
        <p:spPr>
          <a:xfrm>
            <a:off x="4192921" y="1549041"/>
            <a:ext cx="13698489" cy="7188918"/>
          </a:xfrm>
          <a:custGeom>
            <a:avLst/>
            <a:gdLst/>
            <a:ahLst/>
            <a:cxnLst/>
            <a:rect l="l" t="t" r="r" b="b"/>
            <a:pathLst>
              <a:path w="13698489" h="7188918" extrusionOk="0">
                <a:moveTo>
                  <a:pt x="0" y="0"/>
                </a:moveTo>
                <a:lnTo>
                  <a:pt x="13698489" y="0"/>
                </a:lnTo>
                <a:lnTo>
                  <a:pt x="13698489" y="7188918"/>
                </a:lnTo>
                <a:lnTo>
                  <a:pt x="0" y="7188918"/>
                </a:lnTo>
                <a:lnTo>
                  <a:pt x="0" y="0"/>
                </a:lnTo>
                <a:close/>
              </a:path>
            </a:pathLst>
          </a:custGeom>
          <a:blipFill rotWithShape="1">
            <a:blip r:embed="rId3">
              <a:alphaModFix/>
            </a:blip>
            <a:stretch>
              <a:fillRect/>
            </a:stretch>
          </a:blipFill>
          <a:ln>
            <a:noFill/>
          </a:ln>
        </p:spPr>
      </p:sp>
      <p:sp>
        <p:nvSpPr>
          <p:cNvPr id="246" name="Google Shape;246;p16"/>
          <p:cNvSpPr txBox="1"/>
          <p:nvPr/>
        </p:nvSpPr>
        <p:spPr>
          <a:xfrm>
            <a:off x="487324" y="413131"/>
            <a:ext cx="2859379"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sp>
        <p:nvSpPr>
          <p:cNvPr id="247" name="Google Shape;247;p16"/>
          <p:cNvSpPr/>
          <p:nvPr/>
        </p:nvSpPr>
        <p:spPr>
          <a:xfrm>
            <a:off x="474056" y="3017530"/>
            <a:ext cx="3283443" cy="4251940"/>
          </a:xfrm>
          <a:custGeom>
            <a:avLst/>
            <a:gdLst/>
            <a:ahLst/>
            <a:cxnLst/>
            <a:rect l="l" t="t" r="r" b="b"/>
            <a:pathLst>
              <a:path w="3283443" h="4251940" extrusionOk="0">
                <a:moveTo>
                  <a:pt x="0" y="0"/>
                </a:moveTo>
                <a:lnTo>
                  <a:pt x="3283443" y="0"/>
                </a:lnTo>
                <a:lnTo>
                  <a:pt x="3283443" y="4251940"/>
                </a:lnTo>
                <a:lnTo>
                  <a:pt x="0" y="4251940"/>
                </a:lnTo>
                <a:lnTo>
                  <a:pt x="0" y="0"/>
                </a:lnTo>
                <a:close/>
              </a:path>
            </a:pathLst>
          </a:custGeom>
          <a:blipFill rotWithShape="1">
            <a:blip r:embed="rId4">
              <a:alphaModFix/>
            </a:blip>
            <a:stretch>
              <a:fillRect/>
            </a:stretch>
          </a:blipFill>
          <a:ln>
            <a:noFill/>
          </a:ln>
        </p:spPr>
      </p:sp>
      <p:pic>
        <p:nvPicPr>
          <p:cNvPr id="248" name="Google Shape;248;p1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9C35BAF-7326-C653-B307-C5A000052B17}"/>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3"/>
        <p:cNvGrpSpPr/>
        <p:nvPr/>
      </p:nvGrpSpPr>
      <p:grpSpPr>
        <a:xfrm>
          <a:off x="0" y="0"/>
          <a:ext cx="0" cy="0"/>
          <a:chOff x="0" y="0"/>
          <a:chExt cx="0" cy="0"/>
        </a:xfrm>
      </p:grpSpPr>
      <p:sp>
        <p:nvSpPr>
          <p:cNvPr id="254" name="Google Shape;254;p17"/>
          <p:cNvSpPr/>
          <p:nvPr/>
        </p:nvSpPr>
        <p:spPr>
          <a:xfrm>
            <a:off x="6085476" y="1687023"/>
            <a:ext cx="11939615" cy="6087892"/>
          </a:xfrm>
          <a:custGeom>
            <a:avLst/>
            <a:gdLst/>
            <a:ahLst/>
            <a:cxnLst/>
            <a:rect l="l" t="t" r="r" b="b"/>
            <a:pathLst>
              <a:path w="11939615" h="6087892" extrusionOk="0">
                <a:moveTo>
                  <a:pt x="0" y="0"/>
                </a:moveTo>
                <a:lnTo>
                  <a:pt x="11939615" y="0"/>
                </a:lnTo>
                <a:lnTo>
                  <a:pt x="11939615" y="6087892"/>
                </a:lnTo>
                <a:lnTo>
                  <a:pt x="0" y="6087892"/>
                </a:lnTo>
                <a:lnTo>
                  <a:pt x="0" y="0"/>
                </a:lnTo>
                <a:close/>
              </a:path>
            </a:pathLst>
          </a:custGeom>
          <a:blipFill rotWithShape="1">
            <a:blip r:embed="rId3">
              <a:alphaModFix/>
            </a:blip>
            <a:stretch>
              <a:fillRect/>
            </a:stretch>
          </a:blipFill>
          <a:ln>
            <a:noFill/>
          </a:ln>
        </p:spPr>
      </p:sp>
      <p:sp>
        <p:nvSpPr>
          <p:cNvPr id="255" name="Google Shape;255;p17"/>
          <p:cNvSpPr/>
          <p:nvPr/>
        </p:nvSpPr>
        <p:spPr>
          <a:xfrm>
            <a:off x="383319" y="2934550"/>
            <a:ext cx="5505759" cy="3592845"/>
          </a:xfrm>
          <a:custGeom>
            <a:avLst/>
            <a:gdLst/>
            <a:ahLst/>
            <a:cxnLst/>
            <a:rect l="l" t="t" r="r" b="b"/>
            <a:pathLst>
              <a:path w="5505759" h="3592845" extrusionOk="0">
                <a:moveTo>
                  <a:pt x="0" y="0"/>
                </a:moveTo>
                <a:lnTo>
                  <a:pt x="5505759" y="0"/>
                </a:lnTo>
                <a:lnTo>
                  <a:pt x="5505759" y="3592846"/>
                </a:lnTo>
                <a:lnTo>
                  <a:pt x="0" y="3592846"/>
                </a:lnTo>
                <a:lnTo>
                  <a:pt x="0" y="0"/>
                </a:lnTo>
                <a:close/>
              </a:path>
            </a:pathLst>
          </a:custGeom>
          <a:blipFill rotWithShape="1">
            <a:blip r:embed="rId4">
              <a:alphaModFix/>
            </a:blip>
            <a:stretch>
              <a:fillRect/>
            </a:stretch>
          </a:blipFill>
          <a:ln>
            <a:noFill/>
          </a:ln>
        </p:spPr>
      </p:sp>
      <p:sp>
        <p:nvSpPr>
          <p:cNvPr id="256" name="Google Shape;256;p17"/>
          <p:cNvSpPr txBox="1"/>
          <p:nvPr/>
        </p:nvSpPr>
        <p:spPr>
          <a:xfrm>
            <a:off x="685800" y="495300"/>
            <a:ext cx="6253742"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Event_name</a:t>
            </a:r>
            <a:endParaRPr sz="3500" b="0" i="0" u="none" strike="noStrike" cap="none">
              <a:solidFill>
                <a:srgbClr val="2B4B82"/>
              </a:solidFill>
              <a:latin typeface="Josefin Sans"/>
              <a:ea typeface="Josefin Sans"/>
              <a:cs typeface="Josefin Sans"/>
              <a:sym typeface="Josefin Sans"/>
            </a:endParaRPr>
          </a:p>
        </p:txBody>
      </p:sp>
      <p:pic>
        <p:nvPicPr>
          <p:cNvPr id="257" name="Google Shape;257;p17"/>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C51B196-41C4-5BE5-6F7A-6BA9A3BBD70F}"/>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64"/>
        <p:cNvGrpSpPr/>
        <p:nvPr/>
      </p:nvGrpSpPr>
      <p:grpSpPr>
        <a:xfrm>
          <a:off x="0" y="0"/>
          <a:ext cx="0" cy="0"/>
          <a:chOff x="0" y="0"/>
          <a:chExt cx="0" cy="0"/>
        </a:xfrm>
      </p:grpSpPr>
      <p:sp>
        <p:nvSpPr>
          <p:cNvPr id="265" name="Google Shape;265;p18"/>
          <p:cNvSpPr/>
          <p:nvPr/>
        </p:nvSpPr>
        <p:spPr>
          <a:xfrm>
            <a:off x="2285999" y="1104899"/>
            <a:ext cx="14116493" cy="8348499"/>
          </a:xfrm>
          <a:custGeom>
            <a:avLst/>
            <a:gdLst/>
            <a:ahLst/>
            <a:cxnLst/>
            <a:rect l="l" t="t" r="r" b="b"/>
            <a:pathLst>
              <a:path w="14119354" h="8619798" extrusionOk="0">
                <a:moveTo>
                  <a:pt x="0" y="0"/>
                </a:moveTo>
                <a:lnTo>
                  <a:pt x="14119354" y="0"/>
                </a:lnTo>
                <a:lnTo>
                  <a:pt x="14119354" y="8619798"/>
                </a:lnTo>
                <a:lnTo>
                  <a:pt x="0" y="8619798"/>
                </a:lnTo>
                <a:lnTo>
                  <a:pt x="0" y="0"/>
                </a:lnTo>
                <a:close/>
              </a:path>
            </a:pathLst>
          </a:custGeom>
          <a:blipFill rotWithShape="1">
            <a:blip r:embed="rId3">
              <a:alphaModFix/>
            </a:blip>
            <a:stretch>
              <a:fillRect/>
            </a:stretch>
          </a:blipFill>
          <a:ln>
            <a:noFill/>
          </a:ln>
        </p:spPr>
        <p:txBody>
          <a:bodyPr/>
          <a:lstStyle/>
          <a:p>
            <a:endParaRPr lang="en-US"/>
          </a:p>
        </p:txBody>
      </p:sp>
      <p:sp>
        <p:nvSpPr>
          <p:cNvPr id="266" name="Google Shape;266;p18"/>
          <p:cNvSpPr txBox="1"/>
          <p:nvPr/>
        </p:nvSpPr>
        <p:spPr>
          <a:xfrm>
            <a:off x="381000" y="342900"/>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67" name="Google Shape;267;p1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ADA661E-7138-6569-27EC-308690BA233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72"/>
        <p:cNvGrpSpPr/>
        <p:nvPr/>
      </p:nvGrpSpPr>
      <p:grpSpPr>
        <a:xfrm>
          <a:off x="0" y="0"/>
          <a:ext cx="0" cy="0"/>
          <a:chOff x="0" y="0"/>
          <a:chExt cx="0" cy="0"/>
        </a:xfrm>
      </p:grpSpPr>
      <p:sp>
        <p:nvSpPr>
          <p:cNvPr id="273" name="Google Shape;273;p19"/>
          <p:cNvSpPr/>
          <p:nvPr/>
        </p:nvSpPr>
        <p:spPr>
          <a:xfrm>
            <a:off x="2819400" y="1333500"/>
            <a:ext cx="13121297" cy="8094054"/>
          </a:xfrm>
          <a:custGeom>
            <a:avLst/>
            <a:gdLst/>
            <a:ahLst/>
            <a:cxnLst/>
            <a:rect l="l" t="t" r="r" b="b"/>
            <a:pathLst>
              <a:path w="13121297" h="8094054" extrusionOk="0">
                <a:moveTo>
                  <a:pt x="0" y="0"/>
                </a:moveTo>
                <a:lnTo>
                  <a:pt x="13121296" y="0"/>
                </a:lnTo>
                <a:lnTo>
                  <a:pt x="13121296" y="8094054"/>
                </a:lnTo>
                <a:lnTo>
                  <a:pt x="0" y="8094054"/>
                </a:lnTo>
                <a:lnTo>
                  <a:pt x="0" y="0"/>
                </a:lnTo>
                <a:close/>
              </a:path>
            </a:pathLst>
          </a:custGeom>
          <a:blipFill rotWithShape="1">
            <a:blip r:embed="rId3">
              <a:alphaModFix/>
            </a:blip>
            <a:stretch>
              <a:fillRect/>
            </a:stretch>
          </a:blipFill>
          <a:ln>
            <a:noFill/>
          </a:ln>
        </p:spPr>
      </p:sp>
      <p:sp>
        <p:nvSpPr>
          <p:cNvPr id="274" name="Google Shape;274;p19"/>
          <p:cNvSpPr txBox="1"/>
          <p:nvPr/>
        </p:nvSpPr>
        <p:spPr>
          <a:xfrm>
            <a:off x="364926" y="164437"/>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75" name="Google Shape;275;p1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CA63DA4-DAF4-9053-65BB-67A771F7724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2"/>
        <p:cNvGrpSpPr/>
        <p:nvPr/>
      </p:nvGrpSpPr>
      <p:grpSpPr>
        <a:xfrm>
          <a:off x="0" y="0"/>
          <a:ext cx="0" cy="0"/>
          <a:chOff x="0" y="0"/>
          <a:chExt cx="0" cy="0"/>
        </a:xfrm>
      </p:grpSpPr>
      <p:sp>
        <p:nvSpPr>
          <p:cNvPr id="283" name="Google Shape;283;p20"/>
          <p:cNvSpPr/>
          <p:nvPr/>
        </p:nvSpPr>
        <p:spPr>
          <a:xfrm>
            <a:off x="2264763" y="1489876"/>
            <a:ext cx="13758483" cy="7005605"/>
          </a:xfrm>
          <a:custGeom>
            <a:avLst/>
            <a:gdLst/>
            <a:ahLst/>
            <a:cxnLst/>
            <a:rect l="l" t="t" r="r" b="b"/>
            <a:pathLst>
              <a:path w="13758483" h="7005605" extrusionOk="0">
                <a:moveTo>
                  <a:pt x="0" y="0"/>
                </a:moveTo>
                <a:lnTo>
                  <a:pt x="13758482" y="0"/>
                </a:lnTo>
                <a:lnTo>
                  <a:pt x="13758482" y="7005605"/>
                </a:lnTo>
                <a:lnTo>
                  <a:pt x="0" y="7005605"/>
                </a:lnTo>
                <a:lnTo>
                  <a:pt x="0" y="0"/>
                </a:lnTo>
                <a:close/>
              </a:path>
            </a:pathLst>
          </a:custGeom>
          <a:blipFill rotWithShape="1">
            <a:blip r:embed="rId3">
              <a:alphaModFix/>
            </a:blip>
            <a:stretch>
              <a:fillRect/>
            </a:stretch>
          </a:blipFill>
          <a:ln>
            <a:noFill/>
          </a:ln>
        </p:spPr>
      </p:sp>
      <p:sp>
        <p:nvSpPr>
          <p:cNvPr id="284" name="Google Shape;284;p20"/>
          <p:cNvSpPr txBox="1"/>
          <p:nvPr/>
        </p:nvSpPr>
        <p:spPr>
          <a:xfrm>
            <a:off x="2" y="310125"/>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85" name="Google Shape;285;p2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BA435F7-1637-F22F-ED7B-01F18205A0D8}"/>
              </a:ext>
            </a:extLst>
          </p:cNvPr>
          <p:cNvSpPr>
            <a:spLocks noGrp="1"/>
          </p:cNvSpPr>
          <p:nvPr>
            <p:ph type="sldNum" idx="12"/>
          </p:nvPr>
        </p:nvSpPr>
        <p:spPr>
          <a:xfrm>
            <a:off x="0" y="99218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p:nvPr/>
        </p:nvSpPr>
        <p:spPr>
          <a:xfrm>
            <a:off x="2095144" y="1468293"/>
            <a:ext cx="13799083" cy="7032421"/>
          </a:xfrm>
          <a:custGeom>
            <a:avLst/>
            <a:gdLst/>
            <a:ahLst/>
            <a:cxnLst/>
            <a:rect l="l" t="t" r="r" b="b"/>
            <a:pathLst>
              <a:path w="13799083" h="7032421" extrusionOk="0">
                <a:moveTo>
                  <a:pt x="0" y="0"/>
                </a:moveTo>
                <a:lnTo>
                  <a:pt x="13799082" y="0"/>
                </a:lnTo>
                <a:lnTo>
                  <a:pt x="13799082" y="7032421"/>
                </a:lnTo>
                <a:lnTo>
                  <a:pt x="0" y="7032421"/>
                </a:lnTo>
                <a:lnTo>
                  <a:pt x="0" y="0"/>
                </a:lnTo>
                <a:close/>
              </a:path>
            </a:pathLst>
          </a:custGeom>
          <a:blipFill rotWithShape="1">
            <a:blip r:embed="rId3">
              <a:alphaModFix/>
            </a:blip>
            <a:stretch>
              <a:fillRect/>
            </a:stretch>
          </a:blipFill>
          <a:ln>
            <a:noFill/>
          </a:ln>
        </p:spPr>
      </p:sp>
      <p:sp>
        <p:nvSpPr>
          <p:cNvPr id="294" name="Google Shape;294;p21"/>
          <p:cNvSpPr txBox="1"/>
          <p:nvPr/>
        </p:nvSpPr>
        <p:spPr>
          <a:xfrm>
            <a:off x="252558" y="271544"/>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95" name="Google Shape;295;p2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87B6DD4-F182-302D-F8BB-90E8BD9297A0}"/>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02"/>
        <p:cNvGrpSpPr/>
        <p:nvPr/>
      </p:nvGrpSpPr>
      <p:grpSpPr>
        <a:xfrm>
          <a:off x="0" y="0"/>
          <a:ext cx="0" cy="0"/>
          <a:chOff x="0" y="0"/>
          <a:chExt cx="0" cy="0"/>
        </a:xfrm>
      </p:grpSpPr>
      <p:sp>
        <p:nvSpPr>
          <p:cNvPr id="303" name="Google Shape;303;p22"/>
          <p:cNvSpPr/>
          <p:nvPr/>
        </p:nvSpPr>
        <p:spPr>
          <a:xfrm>
            <a:off x="2286000" y="1311542"/>
            <a:ext cx="13548897" cy="4042541"/>
          </a:xfrm>
          <a:custGeom>
            <a:avLst/>
            <a:gdLst/>
            <a:ahLst/>
            <a:cxnLst/>
            <a:rect l="l" t="t" r="r" b="b"/>
            <a:pathLst>
              <a:path w="13929897" h="4423541" extrusionOk="0">
                <a:moveTo>
                  <a:pt x="0" y="0"/>
                </a:moveTo>
                <a:lnTo>
                  <a:pt x="13929897" y="0"/>
                </a:lnTo>
                <a:lnTo>
                  <a:pt x="13929897" y="4423540"/>
                </a:lnTo>
                <a:lnTo>
                  <a:pt x="0" y="4423540"/>
                </a:lnTo>
                <a:lnTo>
                  <a:pt x="0" y="0"/>
                </a:lnTo>
                <a:close/>
              </a:path>
            </a:pathLst>
          </a:custGeom>
          <a:blipFill rotWithShape="1">
            <a:blip r:embed="rId3">
              <a:alphaModFix/>
            </a:blip>
            <a:stretch>
              <a:fillRect b="-901"/>
            </a:stretch>
          </a:blipFill>
          <a:ln>
            <a:noFill/>
          </a:ln>
        </p:spPr>
      </p:sp>
      <p:sp>
        <p:nvSpPr>
          <p:cNvPr id="304" name="Google Shape;304;p22"/>
          <p:cNvSpPr txBox="1"/>
          <p:nvPr/>
        </p:nvSpPr>
        <p:spPr>
          <a:xfrm>
            <a:off x="228600" y="495300"/>
            <a:ext cx="5183490" cy="573405"/>
          </a:xfrm>
          <a:prstGeom prst="rect">
            <a:avLst/>
          </a:prstGeom>
          <a:noFill/>
          <a:ln>
            <a:noFill/>
          </a:ln>
        </p:spPr>
        <p:txBody>
          <a:bodyPr spcFirstLastPara="1" wrap="square" lIns="0" tIns="0" rIns="0" bIns="0" anchor="t" anchorCtr="0">
            <a:spAutoFit/>
          </a:bodyPr>
          <a:lstStyle/>
          <a:p>
            <a:pPr marL="0" marR="0" lvl="0" indent="0" algn="ctr" rtl="0">
              <a:lnSpc>
                <a:spcPct val="131971"/>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Fullscreen, hq, music</a:t>
            </a:r>
            <a:endParaRPr/>
          </a:p>
        </p:txBody>
      </p:sp>
      <p:pic>
        <p:nvPicPr>
          <p:cNvPr id="305" name="Google Shape;305;p2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06" name="Google Shape;306;p22"/>
          <p:cNvSpPr/>
          <p:nvPr/>
        </p:nvSpPr>
        <p:spPr>
          <a:xfrm>
            <a:off x="2286000" y="5596920"/>
            <a:ext cx="13548897" cy="4234718"/>
          </a:xfrm>
          <a:custGeom>
            <a:avLst/>
            <a:gdLst/>
            <a:ahLst/>
            <a:cxnLst/>
            <a:rect l="l" t="t" r="r" b="b"/>
            <a:pathLst>
              <a:path w="14126562" h="4443466" extrusionOk="0">
                <a:moveTo>
                  <a:pt x="0" y="0"/>
                </a:moveTo>
                <a:lnTo>
                  <a:pt x="14126562" y="0"/>
                </a:lnTo>
                <a:lnTo>
                  <a:pt x="14126562" y="4443466"/>
                </a:lnTo>
                <a:lnTo>
                  <a:pt x="0" y="4443466"/>
                </a:lnTo>
                <a:lnTo>
                  <a:pt x="0" y="0"/>
                </a:lnTo>
                <a:close/>
              </a:path>
            </a:pathLst>
          </a:custGeom>
          <a:blipFill rotWithShape="1">
            <a:blip r:embed="rId5">
              <a:alphaModFix/>
            </a:blip>
            <a:stretch>
              <a:fillRect/>
            </a:stretch>
          </a:blipFill>
          <a:ln>
            <a:noFill/>
          </a:ln>
        </p:spPr>
      </p:sp>
      <p:sp>
        <p:nvSpPr>
          <p:cNvPr id="2" name="Slide Number Placeholder 1">
            <a:extLst>
              <a:ext uri="{FF2B5EF4-FFF2-40B4-BE49-F238E27FC236}">
                <a16:creationId xmlns:a16="http://schemas.microsoft.com/office/drawing/2014/main" id="{1C301DFE-1E56-2806-330B-41B9182F63F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3"/>
        <p:cNvGrpSpPr/>
        <p:nvPr/>
      </p:nvGrpSpPr>
      <p:grpSpPr>
        <a:xfrm>
          <a:off x="0" y="0"/>
          <a:ext cx="0" cy="0"/>
          <a:chOff x="0" y="0"/>
          <a:chExt cx="0" cy="0"/>
        </a:xfrm>
      </p:grpSpPr>
      <p:sp>
        <p:nvSpPr>
          <p:cNvPr id="314" name="Google Shape;314;p23"/>
          <p:cNvSpPr txBox="1"/>
          <p:nvPr/>
        </p:nvSpPr>
        <p:spPr>
          <a:xfrm>
            <a:off x="641064" y="1253735"/>
            <a:ext cx="7664736" cy="1075679"/>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a:t>
            </a:r>
            <a:endParaRPr sz="6300" b="1" i="0" u="none" strike="noStrike" cap="none">
              <a:solidFill>
                <a:srgbClr val="2B4B82"/>
              </a:solidFill>
              <a:latin typeface="Josefin Sans"/>
              <a:ea typeface="Josefin Sans"/>
              <a:cs typeface="Josefin Sans"/>
              <a:sym typeface="Josefin Sans"/>
            </a:endParaRPr>
          </a:p>
        </p:txBody>
      </p:sp>
      <p:sp>
        <p:nvSpPr>
          <p:cNvPr id="315" name="Google Shape;315;p23"/>
          <p:cNvSpPr txBox="1"/>
          <p:nvPr/>
        </p:nvSpPr>
        <p:spPr>
          <a:xfrm>
            <a:off x="641064" y="3173200"/>
            <a:ext cx="14446500" cy="2763900"/>
          </a:xfrm>
          <a:prstGeom prst="rect">
            <a:avLst/>
          </a:prstGeom>
          <a:noFill/>
          <a:ln>
            <a:noFill/>
          </a:ln>
        </p:spPr>
        <p:txBody>
          <a:bodyPr spcFirstLastPara="1" wrap="square" lIns="0" tIns="0" rIns="0" bIns="0" anchor="t" anchorCtr="0">
            <a:spAutoFit/>
          </a:bodyPr>
          <a:lstStyle/>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a:t>
            </a:r>
            <a:r>
              <a:rPr lang="en-US" sz="2720">
                <a:solidFill>
                  <a:srgbClr val="2B4B82"/>
                </a:solidFill>
                <a:latin typeface="Josefin Sans"/>
                <a:ea typeface="Josefin Sans"/>
                <a:cs typeface="Josefin Sans"/>
                <a:sym typeface="Josefin Sans"/>
              </a:rPr>
              <a:t>c</a:t>
            </a:r>
            <a:r>
              <a:rPr lang="en-US" sz="2720" b="0" i="0" u="none" strike="noStrike" cap="none">
                <a:solidFill>
                  <a:srgbClr val="2B4B82"/>
                </a:solidFill>
                <a:latin typeface="Josefin Sans"/>
                <a:ea typeface="Josefin Sans"/>
                <a:cs typeface="Josefin Sans"/>
                <a:sym typeface="Josefin Sans"/>
              </a:rPr>
              <a:t>ột (elapsed_time</a:t>
            </a:r>
            <a:r>
              <a:rPr lang="en-US" sz="2720">
                <a:solidFill>
                  <a:srgbClr val="2B4B82"/>
                </a:solidFill>
                <a:latin typeface="Josefin Sans"/>
                <a:ea typeface="Josefin Sans"/>
                <a:cs typeface="Josefin Sans"/>
                <a:sym typeface="Josefin Sans"/>
              </a:rPr>
              <a:t>, …</a:t>
            </a:r>
            <a:r>
              <a:rPr lang="en-US" sz="2720" b="0" i="0" u="none" strike="noStrike" cap="none">
                <a:solidFill>
                  <a:srgbClr val="2B4B82"/>
                </a:solidFill>
                <a:latin typeface="Josefin Sans"/>
                <a:ea typeface="Josefin Sans"/>
                <a:cs typeface="Josefin Sans"/>
                <a:sym typeface="Josefin Sans"/>
              </a:rPr>
              <a:t>) mang giá trị số sẽ có thông tin nhiễu lớn cần xử lý liệu trước khi đưa vào thực nghiệm.</a:t>
            </a:r>
            <a:endParaRPr/>
          </a:p>
          <a:p>
            <a:pPr marL="457200" marR="0" lvl="0" indent="-284480" algn="l" rtl="0">
              <a:lnSpc>
                <a:spcPct val="140036"/>
              </a:lnSpc>
              <a:spcBef>
                <a:spcPts val="0"/>
              </a:spcBef>
              <a:spcAft>
                <a:spcPts val="0"/>
              </a:spcAft>
              <a:buClr>
                <a:schemeClr val="dk1"/>
              </a:buClr>
              <a:buSzPts val="2720"/>
              <a:buFont typeface="Arial"/>
              <a:buNone/>
            </a:pPr>
            <a:endParaRPr sz="2720" b="0" i="0" u="none" strike="noStrike" cap="none">
              <a:solidFill>
                <a:srgbClr val="2B4B82"/>
              </a:solidFill>
              <a:latin typeface="Josefin Sans"/>
              <a:ea typeface="Josefin Sans"/>
              <a:cs typeface="Josefin Sans"/>
              <a:sym typeface="Josefin Sans"/>
            </a:endParaRPr>
          </a:p>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cột (Music, fullscreen, hq) thiếu thông tin nhưng đồng thời không mang lại giá trị đến kết quả thực nghiệm của bài toán phân loai. Nên ta có thể loại bỏ.</a:t>
            </a:r>
            <a:endParaRPr/>
          </a:p>
        </p:txBody>
      </p:sp>
      <p:pic>
        <p:nvPicPr>
          <p:cNvPr id="316" name="Google Shape;316;p2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936B139-A53F-F476-7174-A294B6661DA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03"/>
        <p:cNvGrpSpPr/>
        <p:nvPr/>
      </p:nvGrpSpPr>
      <p:grpSpPr>
        <a:xfrm>
          <a:off x="0" y="0"/>
          <a:ext cx="0" cy="0"/>
          <a:chOff x="0" y="0"/>
          <a:chExt cx="0" cy="0"/>
        </a:xfrm>
      </p:grpSpPr>
      <p:grpSp>
        <p:nvGrpSpPr>
          <p:cNvPr id="104" name="Google Shape;104;p2"/>
          <p:cNvGrpSpPr/>
          <p:nvPr/>
        </p:nvGrpSpPr>
        <p:grpSpPr>
          <a:xfrm>
            <a:off x="9296400" y="1677222"/>
            <a:ext cx="8592526" cy="4905303"/>
            <a:chOff x="-7824" y="-9525"/>
            <a:chExt cx="11456700" cy="6540404"/>
          </a:xfrm>
        </p:grpSpPr>
        <p:sp>
          <p:nvSpPr>
            <p:cNvPr id="105" name="Google Shape;105;p2"/>
            <p:cNvSpPr txBox="1"/>
            <p:nvPr/>
          </p:nvSpPr>
          <p:spPr>
            <a:xfrm>
              <a:off x="481673" y="-9525"/>
              <a:ext cx="6723776" cy="129779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299" b="1" i="0" u="none" strike="noStrike" cap="none">
                  <a:solidFill>
                    <a:srgbClr val="F7B4A7"/>
                  </a:solidFill>
                  <a:latin typeface="Josefin Sans"/>
                  <a:ea typeface="Josefin Sans"/>
                  <a:cs typeface="Josefin Sans"/>
                  <a:sym typeface="Josefin Sans"/>
                </a:rPr>
                <a:t>Cấu trúc</a:t>
              </a:r>
              <a:endParaRPr sz="6299" b="1" i="0" u="none" strike="noStrike" cap="none">
                <a:solidFill>
                  <a:srgbClr val="F7B4A7"/>
                </a:solidFill>
                <a:latin typeface="Josefin Sans"/>
                <a:ea typeface="Josefin Sans"/>
                <a:cs typeface="Josefin Sans"/>
                <a:sym typeface="Josefin Sans"/>
              </a:endParaRPr>
            </a:p>
          </p:txBody>
        </p:sp>
        <p:sp>
          <p:nvSpPr>
            <p:cNvPr id="106" name="Google Shape;106;p2"/>
            <p:cNvSpPr txBox="1"/>
            <p:nvPr/>
          </p:nvSpPr>
          <p:spPr>
            <a:xfrm>
              <a:off x="-7824" y="2580179"/>
              <a:ext cx="11456700" cy="3950700"/>
            </a:xfrm>
            <a:prstGeom prst="rect">
              <a:avLst/>
            </a:prstGeom>
            <a:noFill/>
            <a:ln>
              <a:noFill/>
            </a:ln>
          </p:spPr>
          <p:txBody>
            <a:bodyPr spcFirstLastPara="1" wrap="square" lIns="0" tIns="0" rIns="0" bIns="0" anchor="t" anchorCtr="0">
              <a:spAutoFit/>
            </a:bodyPr>
            <a:lstStyle/>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Tổng quan cuộc thi </a:t>
              </a:r>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Kiến thức cơ sở</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Phân tích</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Thực nghiệm</a:t>
              </a:r>
              <a:endParaRPr sz="3500" b="0" i="0" u="none" strike="noStrike" cap="none">
                <a:solidFill>
                  <a:srgbClr val="94DDDE"/>
                </a:solidFill>
                <a:latin typeface="Josefin Sans"/>
                <a:ea typeface="Josefin Sans"/>
                <a:cs typeface="Josefin Sans"/>
                <a:sym typeface="Josefin Sans"/>
              </a:endParaRPr>
            </a:p>
          </p:txBody>
        </p:sp>
      </p:grpSp>
      <p:sp>
        <p:nvSpPr>
          <p:cNvPr id="107" name="Google Shape;107;p2"/>
          <p:cNvSpPr/>
          <p:nvPr/>
        </p:nvSpPr>
        <p:spPr>
          <a:xfrm>
            <a:off x="1309762" y="1684366"/>
            <a:ext cx="3874545" cy="5122596"/>
          </a:xfrm>
          <a:custGeom>
            <a:avLst/>
            <a:gdLst/>
            <a:ahLst/>
            <a:cxnLst/>
            <a:rect l="l" t="t" r="r" b="b"/>
            <a:pathLst>
              <a:path w="3874545" h="5122596" extrusionOk="0">
                <a:moveTo>
                  <a:pt x="0" y="0"/>
                </a:moveTo>
                <a:lnTo>
                  <a:pt x="3874546" y="0"/>
                </a:lnTo>
                <a:lnTo>
                  <a:pt x="3874546" y="5122596"/>
                </a:lnTo>
                <a:lnTo>
                  <a:pt x="0" y="5122596"/>
                </a:lnTo>
                <a:lnTo>
                  <a:pt x="0" y="0"/>
                </a:lnTo>
                <a:close/>
              </a:path>
            </a:pathLst>
          </a:custGeom>
          <a:blipFill rotWithShape="1">
            <a:blip r:embed="rId3">
              <a:alphaModFix/>
            </a:blip>
            <a:stretch>
              <a:fillRect/>
            </a:stretch>
          </a:blipFill>
          <a:ln>
            <a:noFill/>
          </a:ln>
        </p:spPr>
      </p:sp>
      <p:sp>
        <p:nvSpPr>
          <p:cNvPr id="108" name="Google Shape;108;p2"/>
          <p:cNvSpPr/>
          <p:nvPr/>
        </p:nvSpPr>
        <p:spPr>
          <a:xfrm>
            <a:off x="2380980" y="2475095"/>
            <a:ext cx="3874545" cy="5122596"/>
          </a:xfrm>
          <a:custGeom>
            <a:avLst/>
            <a:gdLst/>
            <a:ahLst/>
            <a:cxnLst/>
            <a:rect l="l" t="t" r="r" b="b"/>
            <a:pathLst>
              <a:path w="3874545" h="5122596" extrusionOk="0">
                <a:moveTo>
                  <a:pt x="0" y="0"/>
                </a:moveTo>
                <a:lnTo>
                  <a:pt x="3874545" y="0"/>
                </a:lnTo>
                <a:lnTo>
                  <a:pt x="3874545" y="5122595"/>
                </a:lnTo>
                <a:lnTo>
                  <a:pt x="0" y="5122595"/>
                </a:lnTo>
                <a:lnTo>
                  <a:pt x="0" y="0"/>
                </a:lnTo>
                <a:close/>
              </a:path>
            </a:pathLst>
          </a:custGeom>
          <a:blipFill rotWithShape="1">
            <a:blip r:embed="rId4">
              <a:alphaModFix/>
            </a:blip>
            <a:stretch>
              <a:fillRect/>
            </a:stretch>
          </a:blipFill>
          <a:ln>
            <a:noFill/>
          </a:ln>
        </p:spPr>
      </p:sp>
      <p:sp>
        <p:nvSpPr>
          <p:cNvPr id="109" name="Google Shape;109;p2"/>
          <p:cNvSpPr/>
          <p:nvPr/>
        </p:nvSpPr>
        <p:spPr>
          <a:xfrm>
            <a:off x="3495736" y="3214319"/>
            <a:ext cx="3874545" cy="5122596"/>
          </a:xfrm>
          <a:custGeom>
            <a:avLst/>
            <a:gdLst/>
            <a:ahLst/>
            <a:cxnLst/>
            <a:rect l="l" t="t" r="r" b="b"/>
            <a:pathLst>
              <a:path w="3874545" h="5122596" extrusionOk="0">
                <a:moveTo>
                  <a:pt x="0" y="0"/>
                </a:moveTo>
                <a:lnTo>
                  <a:pt x="3874545" y="0"/>
                </a:lnTo>
                <a:lnTo>
                  <a:pt x="3874545" y="5122596"/>
                </a:lnTo>
                <a:lnTo>
                  <a:pt x="0" y="5122596"/>
                </a:lnTo>
                <a:lnTo>
                  <a:pt x="0" y="0"/>
                </a:lnTo>
                <a:close/>
              </a:path>
            </a:pathLst>
          </a:custGeom>
          <a:blipFill rotWithShape="1">
            <a:blip r:embed="rId5">
              <a:alphaModFix/>
            </a:blip>
            <a:stretch>
              <a:fillRect/>
            </a:stretch>
          </a:blipFill>
          <a:ln>
            <a:noFill/>
          </a:ln>
        </p:spPr>
      </p:sp>
      <p:pic>
        <p:nvPicPr>
          <p:cNvPr id="110" name="Google Shape;110;p2"/>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2779C96-D945-36F3-93B5-A0BFE5BDFB2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1"/>
        <p:cNvGrpSpPr/>
        <p:nvPr/>
      </p:nvGrpSpPr>
      <p:grpSpPr>
        <a:xfrm>
          <a:off x="0" y="0"/>
          <a:ext cx="0" cy="0"/>
          <a:chOff x="0" y="0"/>
          <a:chExt cx="0" cy="0"/>
        </a:xfrm>
      </p:grpSpPr>
      <p:sp>
        <p:nvSpPr>
          <p:cNvPr id="322" name="Google Shape;322;p24"/>
          <p:cNvSpPr txBox="1"/>
          <p:nvPr/>
        </p:nvSpPr>
        <p:spPr>
          <a:xfrm>
            <a:off x="915252" y="2042261"/>
            <a:ext cx="11276748" cy="752129"/>
          </a:xfrm>
          <a:prstGeom prst="rect">
            <a:avLst/>
          </a:prstGeom>
          <a:noFill/>
          <a:ln>
            <a:noFill/>
          </a:ln>
        </p:spPr>
        <p:txBody>
          <a:bodyPr spcFirstLastPara="1" wrap="square" lIns="0" tIns="0" rIns="0" bIns="0" anchor="t" anchorCtr="0">
            <a:spAutoFit/>
          </a:bodyPr>
          <a:lstStyle/>
          <a:p>
            <a:pPr marL="0" marR="0" lvl="0" indent="0" algn="l" rtl="0">
              <a:lnSpc>
                <a:spcPct val="8363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Kiến thức cơ sở về thuật toán</a:t>
            </a:r>
            <a:endParaRPr sz="6300" b="1" i="0" u="none" strike="noStrike" cap="none">
              <a:solidFill>
                <a:srgbClr val="2B4B82"/>
              </a:solidFill>
              <a:latin typeface="Josefin Sans"/>
              <a:ea typeface="Josefin Sans"/>
              <a:cs typeface="Josefin Sans"/>
              <a:sym typeface="Josefin Sans"/>
            </a:endParaRPr>
          </a:p>
        </p:txBody>
      </p:sp>
      <p:sp>
        <p:nvSpPr>
          <p:cNvPr id="323" name="Google Shape;323;p24"/>
          <p:cNvSpPr txBox="1"/>
          <p:nvPr/>
        </p:nvSpPr>
        <p:spPr>
          <a:xfrm>
            <a:off x="915248" y="3077433"/>
            <a:ext cx="4276800" cy="6676200"/>
          </a:xfrm>
          <a:prstGeom prst="rect">
            <a:avLst/>
          </a:prstGeom>
          <a:noFill/>
          <a:ln>
            <a:noFill/>
          </a:ln>
        </p:spPr>
        <p:txBody>
          <a:bodyPr spcFirstLastPara="1" wrap="square" lIns="0" tIns="0" rIns="0" bIns="0" anchor="t" anchorCtr="0">
            <a:spAutoFit/>
          </a:bodyPr>
          <a:lstStyle/>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Lý do chọn thuật toán</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Gradient Boosting</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 </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XGboost:</a:t>
            </a:r>
            <a:endParaRPr sz="2200"/>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CatBoost</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sp>
        <p:nvSpPr>
          <p:cNvPr id="324" name="Google Shape;324;p24"/>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325" name="Google Shape;325;p24"/>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326" name="Google Shape;326;p24"/>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327" name="Google Shape;327;p24"/>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sp>
        <p:nvSpPr>
          <p:cNvPr id="328" name="Google Shape;328;p24"/>
          <p:cNvSpPr txBox="1"/>
          <p:nvPr/>
        </p:nvSpPr>
        <p:spPr>
          <a:xfrm>
            <a:off x="7969588" y="3129705"/>
            <a:ext cx="3917700" cy="4155000"/>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LightGBM</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Random Forest</a:t>
            </a:r>
            <a:endParaRPr sz="2200"/>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pic>
        <p:nvPicPr>
          <p:cNvPr id="329" name="Google Shape;329;p24"/>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AC852C3-DEEA-4585-3A08-9620CE4445F3}"/>
              </a:ext>
            </a:extLst>
          </p:cNvPr>
          <p:cNvSpPr>
            <a:spLocks noGrp="1"/>
          </p:cNvSpPr>
          <p:nvPr>
            <p:ph type="sldNum" idx="12"/>
          </p:nvPr>
        </p:nvSpPr>
        <p:spPr>
          <a:xfrm>
            <a:off x="0" y="985411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38"/>
        <p:cNvGrpSpPr/>
        <p:nvPr/>
      </p:nvGrpSpPr>
      <p:grpSpPr>
        <a:xfrm>
          <a:off x="0" y="0"/>
          <a:ext cx="0" cy="0"/>
          <a:chOff x="0" y="0"/>
          <a:chExt cx="0" cy="0"/>
        </a:xfrm>
      </p:grpSpPr>
      <p:sp>
        <p:nvSpPr>
          <p:cNvPr id="339" name="Google Shape;339;p25"/>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0" name="Google Shape;340;p25"/>
          <p:cNvSpPr txBox="1"/>
          <p:nvPr/>
        </p:nvSpPr>
        <p:spPr>
          <a:xfrm>
            <a:off x="8275105" y="2608523"/>
            <a:ext cx="9851416" cy="9906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Lý do chọn thuật toán</a:t>
            </a:r>
            <a:endParaRPr sz="6300" b="1" i="0" u="none" strike="noStrike" cap="none">
              <a:solidFill>
                <a:srgbClr val="2B4B82"/>
              </a:solidFill>
              <a:latin typeface="Josefin Sans"/>
              <a:ea typeface="Josefin Sans"/>
              <a:cs typeface="Josefin Sans"/>
              <a:sym typeface="Josefin Sans"/>
            </a:endParaRPr>
          </a:p>
        </p:txBody>
      </p:sp>
      <p:sp>
        <p:nvSpPr>
          <p:cNvPr id="341" name="Google Shape;341;p25"/>
          <p:cNvSpPr txBox="1"/>
          <p:nvPr/>
        </p:nvSpPr>
        <p:spPr>
          <a:xfrm>
            <a:off x="9144000" y="5067300"/>
            <a:ext cx="8358028" cy="996154"/>
          </a:xfrm>
          <a:prstGeom prst="rect">
            <a:avLst/>
          </a:prstGeom>
          <a:noFill/>
          <a:ln>
            <a:noFill/>
          </a:ln>
        </p:spPr>
        <p:txBody>
          <a:bodyPr spcFirstLastPara="1" wrap="square" lIns="0" tIns="0" rIns="0" bIns="0" anchor="t" anchorCtr="0">
            <a:spAutoFit/>
          </a:bodyPr>
          <a:lstStyle/>
          <a:p>
            <a:pPr marL="0" marR="0" lvl="0" indent="0" algn="ctr" rtl="0">
              <a:lnSpc>
                <a:spcPct val="1567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SUPERVISED-LEARNING -&gt; CLASSIFICATION-&gt; BOOSTING</a:t>
            </a:r>
            <a:endParaRPr/>
          </a:p>
        </p:txBody>
      </p:sp>
      <p:pic>
        <p:nvPicPr>
          <p:cNvPr id="342" name="Google Shape;342;p2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26B4CBD-B0E9-7482-D83A-2AA099AD3FC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47"/>
        <p:cNvGrpSpPr/>
        <p:nvPr/>
      </p:nvGrpSpPr>
      <p:grpSpPr>
        <a:xfrm>
          <a:off x="0" y="0"/>
          <a:ext cx="0" cy="0"/>
          <a:chOff x="0" y="0"/>
          <a:chExt cx="0" cy="0"/>
        </a:xfrm>
      </p:grpSpPr>
      <p:sp>
        <p:nvSpPr>
          <p:cNvPr id="348" name="Google Shape;348;p2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9" name="Google Shape;349;p26"/>
          <p:cNvSpPr/>
          <p:nvPr/>
        </p:nvSpPr>
        <p:spPr>
          <a:xfrm>
            <a:off x="8762228" y="3377682"/>
            <a:ext cx="8957930" cy="5880618"/>
          </a:xfrm>
          <a:custGeom>
            <a:avLst/>
            <a:gdLst/>
            <a:ahLst/>
            <a:cxnLst/>
            <a:rect l="l" t="t" r="r" b="b"/>
            <a:pathLst>
              <a:path w="8957930" h="5880618" extrusionOk="0">
                <a:moveTo>
                  <a:pt x="0" y="0"/>
                </a:moveTo>
                <a:lnTo>
                  <a:pt x="8957930" y="0"/>
                </a:lnTo>
                <a:lnTo>
                  <a:pt x="8957930" y="5880618"/>
                </a:lnTo>
                <a:lnTo>
                  <a:pt x="0" y="5880618"/>
                </a:lnTo>
                <a:lnTo>
                  <a:pt x="0" y="0"/>
                </a:lnTo>
                <a:close/>
              </a:path>
            </a:pathLst>
          </a:custGeom>
          <a:blipFill rotWithShape="1">
            <a:blip r:embed="rId4">
              <a:alphaModFix/>
            </a:blip>
            <a:stretch>
              <a:fillRect/>
            </a:stretch>
          </a:blipFill>
          <a:ln>
            <a:noFill/>
          </a:ln>
        </p:spPr>
      </p:sp>
      <p:sp>
        <p:nvSpPr>
          <p:cNvPr id="350" name="Google Shape;350;p2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Gradient Boosting</a:t>
            </a:r>
            <a:endParaRPr/>
          </a:p>
        </p:txBody>
      </p:sp>
      <p:sp>
        <p:nvSpPr>
          <p:cNvPr id="351" name="Google Shape;351;p26"/>
          <p:cNvSpPr txBox="1"/>
          <p:nvPr/>
        </p:nvSpPr>
        <p:spPr>
          <a:xfrm>
            <a:off x="8436588" y="1983511"/>
            <a:ext cx="6373827" cy="950062"/>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Cách hoạt động của thuật toán</a:t>
            </a:r>
            <a:endParaRPr sz="2500" b="0" i="0" u="none" strike="noStrike" cap="none">
              <a:solidFill>
                <a:srgbClr val="2B4B82"/>
              </a:solidFill>
              <a:latin typeface="Josefin Sans"/>
              <a:ea typeface="Josefin Sans"/>
              <a:cs typeface="Josefin Sans"/>
              <a:sym typeface="Josefin Sans"/>
            </a:endParaRPr>
          </a:p>
        </p:txBody>
      </p:sp>
      <p:pic>
        <p:nvPicPr>
          <p:cNvPr id="352" name="Google Shape;352;p2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A539DB6-2F92-7F79-EE4B-128DB698CE92}"/>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57"/>
        <p:cNvGrpSpPr/>
        <p:nvPr/>
      </p:nvGrpSpPr>
      <p:grpSpPr>
        <a:xfrm>
          <a:off x="0" y="0"/>
          <a:ext cx="0" cy="0"/>
          <a:chOff x="0" y="0"/>
          <a:chExt cx="0" cy="0"/>
        </a:xfrm>
      </p:grpSpPr>
      <p:sp>
        <p:nvSpPr>
          <p:cNvPr id="358" name="Google Shape;358;p27"/>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59" name="Google Shape;359;p27"/>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XGboost</a:t>
            </a:r>
            <a:endParaRPr sz="6300" b="1" i="0" u="none" strike="noStrike" cap="none">
              <a:solidFill>
                <a:srgbClr val="2B4B82"/>
              </a:solidFill>
              <a:latin typeface="Josefin Sans"/>
              <a:ea typeface="Josefin Sans"/>
              <a:cs typeface="Josefin Sans"/>
              <a:sym typeface="Josefin Sans"/>
            </a:endParaRPr>
          </a:p>
        </p:txBody>
      </p:sp>
      <p:sp>
        <p:nvSpPr>
          <p:cNvPr id="360" name="Google Shape;360;p27"/>
          <p:cNvSpPr txBox="1"/>
          <p:nvPr/>
        </p:nvSpPr>
        <p:spPr>
          <a:xfrm>
            <a:off x="8686800" y="2476500"/>
            <a:ext cx="637382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Những 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61" name="Google Shape;361;p2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A12614A-1494-8A71-DCE3-215D61E5BAF2}"/>
              </a:ext>
            </a:extLst>
          </p:cNvPr>
          <p:cNvSpPr>
            <a:spLocks noGrp="1"/>
          </p:cNvSpPr>
          <p:nvPr>
            <p:ph type="sldNum" idx="12"/>
          </p:nvPr>
        </p:nvSpPr>
        <p:spPr>
          <a:xfrm>
            <a:off x="0" y="9889997"/>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66"/>
        <p:cNvGrpSpPr/>
        <p:nvPr/>
      </p:nvGrpSpPr>
      <p:grpSpPr>
        <a:xfrm>
          <a:off x="0" y="0"/>
          <a:ext cx="0" cy="0"/>
          <a:chOff x="0" y="0"/>
          <a:chExt cx="0" cy="0"/>
        </a:xfrm>
      </p:grpSpPr>
      <p:sp>
        <p:nvSpPr>
          <p:cNvPr id="367" name="Google Shape;367;p28"/>
          <p:cNvSpPr/>
          <p:nvPr/>
        </p:nvSpPr>
        <p:spPr>
          <a:xfrm>
            <a:off x="0"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68" name="Google Shape;368;p28"/>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2B4B82"/>
                </a:solidFill>
                <a:latin typeface="Josefin Sans"/>
                <a:ea typeface="Josefin Sans"/>
                <a:cs typeface="Josefin Sans"/>
                <a:sym typeface="Josefin Sans"/>
              </a:rPr>
              <a:t>XGboost</a:t>
            </a:r>
            <a:endParaRPr/>
          </a:p>
        </p:txBody>
      </p:sp>
      <p:sp>
        <p:nvSpPr>
          <p:cNvPr id="369" name="Google Shape;369;p28"/>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70" name="Google Shape;370;p28"/>
          <p:cNvSpPr txBox="1"/>
          <p:nvPr/>
        </p:nvSpPr>
        <p:spPr>
          <a:xfrm>
            <a:off x="9944974" y="2742583"/>
            <a:ext cx="4837825" cy="3679212"/>
          </a:xfrm>
          <a:prstGeom prst="rect">
            <a:avLst/>
          </a:prstGeom>
          <a:noFill/>
          <a:ln>
            <a:noFill/>
          </a:ln>
        </p:spPr>
        <p:txBody>
          <a:bodyPr spcFirstLastPara="1" wrap="square" lIns="0" tIns="0" rIns="0" bIns="0" anchor="t" anchorCtr="0">
            <a:spAutoFit/>
          </a:bodyPr>
          <a:lstStyle/>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learning rate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n_estimators</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max_depth</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subsample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colsample_bytree</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gamma</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reg_alpha và reg_lambda</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objective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eval_metric</a:t>
            </a:r>
            <a:endParaRPr sz="2500" b="0" i="0" u="none" strike="noStrike" cap="none">
              <a:solidFill>
                <a:srgbClr val="2B4B82"/>
              </a:solidFill>
              <a:latin typeface="Josefin Sans"/>
              <a:ea typeface="Josefin Sans"/>
              <a:cs typeface="Josefin Sans"/>
              <a:sym typeface="Josefin Sans"/>
            </a:endParaRPr>
          </a:p>
        </p:txBody>
      </p:sp>
      <p:pic>
        <p:nvPicPr>
          <p:cNvPr id="371" name="Google Shape;371;p2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A62ED09-A705-9F35-465B-01B78CE87F1D}"/>
              </a:ext>
            </a:extLst>
          </p:cNvPr>
          <p:cNvSpPr>
            <a:spLocks noGrp="1"/>
          </p:cNvSpPr>
          <p:nvPr>
            <p:ph type="sldNum" idx="12"/>
          </p:nvPr>
        </p:nvSpPr>
        <p:spPr>
          <a:xfrm>
            <a:off x="21757"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76"/>
        <p:cNvGrpSpPr/>
        <p:nvPr/>
      </p:nvGrpSpPr>
      <p:grpSpPr>
        <a:xfrm>
          <a:off x="0" y="0"/>
          <a:ext cx="0" cy="0"/>
          <a:chOff x="0" y="0"/>
          <a:chExt cx="0" cy="0"/>
        </a:xfrm>
      </p:grpSpPr>
      <p:sp>
        <p:nvSpPr>
          <p:cNvPr id="377" name="Google Shape;377;p29"/>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78" name="Google Shape;378;p29"/>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79" name="Google Shape;379;p29"/>
          <p:cNvSpPr txBox="1"/>
          <p:nvPr/>
        </p:nvSpPr>
        <p:spPr>
          <a:xfrm>
            <a:off x="8610600" y="2552700"/>
            <a:ext cx="626327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80" name="Google Shape;380;p2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000CDE0-3A2B-9F07-BB9B-7E5505CC1F7D}"/>
              </a:ext>
            </a:extLst>
          </p:cNvPr>
          <p:cNvSpPr>
            <a:spLocks noGrp="1"/>
          </p:cNvSpPr>
          <p:nvPr>
            <p:ph type="sldNum" idx="12"/>
          </p:nvPr>
        </p:nvSpPr>
        <p:spPr>
          <a:xfrm>
            <a:off x="0" y="99218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85"/>
        <p:cNvGrpSpPr/>
        <p:nvPr/>
      </p:nvGrpSpPr>
      <p:grpSpPr>
        <a:xfrm>
          <a:off x="0" y="0"/>
          <a:ext cx="0" cy="0"/>
          <a:chOff x="0" y="0"/>
          <a:chExt cx="0" cy="0"/>
        </a:xfrm>
      </p:grpSpPr>
      <p:sp>
        <p:nvSpPr>
          <p:cNvPr id="386" name="Google Shape;386;p30"/>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87" name="Google Shape;387;p30"/>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88" name="Google Shape;388;p30"/>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89" name="Google Shape;389;p30"/>
          <p:cNvSpPr txBox="1"/>
          <p:nvPr/>
        </p:nvSpPr>
        <p:spPr>
          <a:xfrm>
            <a:off x="9601200" y="2915326"/>
            <a:ext cx="2826483" cy="2228174"/>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learning_rate</a:t>
            </a:r>
            <a:endParaRPr sz="2499" b="0" i="0" u="none" strike="noStrike" cap="none">
              <a:solidFill>
                <a:srgbClr val="2B4B82"/>
              </a:solidFill>
              <a:latin typeface="Josefin Sans"/>
              <a:ea typeface="Josefin Sans"/>
              <a:cs typeface="Josefin Sans"/>
              <a:sym typeface="Josefin Sans"/>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depth</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iterations</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l2_leaf_reg</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subsample</a:t>
            </a:r>
            <a:endParaRPr/>
          </a:p>
        </p:txBody>
      </p:sp>
      <p:pic>
        <p:nvPicPr>
          <p:cNvPr id="390" name="Google Shape;390;p3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D8306F6-644F-67C9-2E1A-BB035DDAEB5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395"/>
        <p:cNvGrpSpPr/>
        <p:nvPr/>
      </p:nvGrpSpPr>
      <p:grpSpPr>
        <a:xfrm>
          <a:off x="0" y="0"/>
          <a:ext cx="0" cy="0"/>
          <a:chOff x="0" y="0"/>
          <a:chExt cx="0" cy="0"/>
        </a:xfrm>
      </p:grpSpPr>
      <p:sp>
        <p:nvSpPr>
          <p:cNvPr id="396" name="Google Shape;396;p31"/>
          <p:cNvSpPr/>
          <p:nvPr/>
        </p:nvSpPr>
        <p:spPr>
          <a:xfrm>
            <a:off x="10476342" y="1951232"/>
            <a:ext cx="6338112" cy="6384545"/>
          </a:xfrm>
          <a:custGeom>
            <a:avLst/>
            <a:gdLst/>
            <a:ahLst/>
            <a:cxnLst/>
            <a:rect l="l" t="t" r="r" b="b"/>
            <a:pathLst>
              <a:path w="6338112" h="6384545" extrusionOk="0">
                <a:moveTo>
                  <a:pt x="0" y="0"/>
                </a:moveTo>
                <a:lnTo>
                  <a:pt x="6338112" y="0"/>
                </a:lnTo>
                <a:lnTo>
                  <a:pt x="6338112" y="6384544"/>
                </a:lnTo>
                <a:lnTo>
                  <a:pt x="0" y="6384544"/>
                </a:lnTo>
                <a:lnTo>
                  <a:pt x="0" y="0"/>
                </a:lnTo>
                <a:close/>
              </a:path>
            </a:pathLst>
          </a:custGeom>
          <a:blipFill rotWithShape="1">
            <a:blip r:embed="rId3">
              <a:alphaModFix/>
            </a:blip>
            <a:stretch>
              <a:fillRect/>
            </a:stretch>
          </a:blipFill>
          <a:ln>
            <a:noFill/>
          </a:ln>
        </p:spPr>
      </p:sp>
      <p:sp>
        <p:nvSpPr>
          <p:cNvPr id="397" name="Google Shape;397;p31"/>
          <p:cNvSpPr txBox="1"/>
          <p:nvPr/>
        </p:nvSpPr>
        <p:spPr>
          <a:xfrm>
            <a:off x="1615956" y="4476750"/>
            <a:ext cx="8489114" cy="1223412"/>
          </a:xfrm>
          <a:prstGeom prst="rect">
            <a:avLst/>
          </a:prstGeom>
          <a:noFill/>
          <a:ln>
            <a:noFill/>
          </a:ln>
        </p:spPr>
        <p:txBody>
          <a:bodyPr spcFirstLastPara="1" wrap="square" lIns="0" tIns="0" rIns="0" bIns="0" anchor="t" anchorCtr="0">
            <a:spAutoFit/>
          </a:bodyPr>
          <a:lstStyle/>
          <a:p>
            <a:pPr marL="0" marR="0" lvl="0" indent="0" algn="l" rtl="0">
              <a:lnSpc>
                <a:spcPct val="16190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Thực nghiệm</a:t>
            </a:r>
            <a:endParaRPr sz="6300" b="1" i="0" u="none" strike="noStrike" cap="none">
              <a:solidFill>
                <a:srgbClr val="F7B4A7"/>
              </a:solidFill>
              <a:latin typeface="Josefin Sans"/>
              <a:ea typeface="Josefin Sans"/>
              <a:cs typeface="Josefin Sans"/>
              <a:sym typeface="Josefin Sans"/>
            </a:endParaRPr>
          </a:p>
        </p:txBody>
      </p:sp>
      <p:pic>
        <p:nvPicPr>
          <p:cNvPr id="398" name="Google Shape;398;p3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92C4235-4DA9-06A1-1119-28D58FEAF76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03"/>
        <p:cNvGrpSpPr/>
        <p:nvPr/>
      </p:nvGrpSpPr>
      <p:grpSpPr>
        <a:xfrm>
          <a:off x="0" y="0"/>
          <a:ext cx="0" cy="0"/>
          <a:chOff x="0" y="0"/>
          <a:chExt cx="0" cy="0"/>
        </a:xfrm>
      </p:grpSpPr>
      <p:sp>
        <p:nvSpPr>
          <p:cNvPr id="404" name="Google Shape;404;p32"/>
          <p:cNvSpPr txBox="1"/>
          <p:nvPr/>
        </p:nvSpPr>
        <p:spPr>
          <a:xfrm>
            <a:off x="1028700" y="1009650"/>
            <a:ext cx="16135350" cy="982961"/>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 bước thực nghiệm thuật toán</a:t>
            </a:r>
            <a:endParaRPr sz="6300" b="1" i="0" u="none" strike="noStrike" cap="none">
              <a:solidFill>
                <a:srgbClr val="2B4B82"/>
              </a:solidFill>
              <a:latin typeface="Josefin Sans"/>
              <a:ea typeface="Josefin Sans"/>
              <a:cs typeface="Josefin Sans"/>
              <a:sym typeface="Josefin Sans"/>
            </a:endParaRPr>
          </a:p>
        </p:txBody>
      </p:sp>
      <p:grpSp>
        <p:nvGrpSpPr>
          <p:cNvPr id="405" name="Google Shape;405;p32"/>
          <p:cNvGrpSpPr/>
          <p:nvPr/>
        </p:nvGrpSpPr>
        <p:grpSpPr>
          <a:xfrm>
            <a:off x="4500367" y="3323433"/>
            <a:ext cx="2414965" cy="6849267"/>
            <a:chOff x="-17728" y="-57151"/>
            <a:chExt cx="3219954" cy="5903639"/>
          </a:xfrm>
        </p:grpSpPr>
        <p:sp>
          <p:nvSpPr>
            <p:cNvPr id="406" name="Google Shape;406;p32"/>
            <p:cNvSpPr txBox="1"/>
            <p:nvPr/>
          </p:nvSpPr>
          <p:spPr>
            <a:xfrm>
              <a:off x="0" y="-57151"/>
              <a:ext cx="3202226"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07" name="Google Shape;407;p32"/>
            <p:cNvSpPr txBox="1"/>
            <p:nvPr/>
          </p:nvSpPr>
          <p:spPr>
            <a:xfrm>
              <a:off x="0" y="2912091"/>
              <a:ext cx="3202226"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lựa chọn tham số tốt nhất cho thuật toán là bước cực kỳ quan trọng để mang lại hiệu suất tốt nhất.</a:t>
              </a:r>
              <a:endParaRPr/>
            </a:p>
          </p:txBody>
        </p:sp>
        <p:sp>
          <p:nvSpPr>
            <p:cNvPr id="408" name="Google Shape;408;p32"/>
            <p:cNvSpPr txBox="1"/>
            <p:nvPr/>
          </p:nvSpPr>
          <p:spPr>
            <a:xfrm>
              <a:off x="-17728" y="727697"/>
              <a:ext cx="3202226" cy="1721838"/>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siêu tham số cho thuật toán</a:t>
              </a:r>
              <a:endParaRPr sz="2400" b="1" i="0" u="none" strike="noStrike" cap="none">
                <a:solidFill>
                  <a:srgbClr val="2B4B82"/>
                </a:solidFill>
                <a:latin typeface="Josefin Sans"/>
                <a:ea typeface="Josefin Sans"/>
                <a:cs typeface="Josefin Sans"/>
                <a:sym typeface="Josefin Sans"/>
              </a:endParaRPr>
            </a:p>
          </p:txBody>
        </p:sp>
      </p:grpSp>
      <p:grpSp>
        <p:nvGrpSpPr>
          <p:cNvPr id="409" name="Google Shape;409;p32"/>
          <p:cNvGrpSpPr/>
          <p:nvPr/>
        </p:nvGrpSpPr>
        <p:grpSpPr>
          <a:xfrm>
            <a:off x="1123950" y="3323433"/>
            <a:ext cx="2459408" cy="5910101"/>
            <a:chOff x="0" y="-57151"/>
            <a:chExt cx="3279211" cy="7038280"/>
          </a:xfrm>
        </p:grpSpPr>
        <p:sp>
          <p:nvSpPr>
            <p:cNvPr id="410" name="Google Shape;410;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1" name="Google Shape;411;p32"/>
            <p:cNvSpPr txBox="1"/>
            <p:nvPr/>
          </p:nvSpPr>
          <p:spPr>
            <a:xfrm>
              <a:off x="0" y="4046732"/>
              <a:ext cx="3279211"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chọn lọc và tổng hợp các đặc tính cho thuật toán sẽ ảnh hưởng khá lớn đến hiệu suất của dự đoán.</a:t>
              </a:r>
              <a:endParaRPr/>
            </a:p>
          </p:txBody>
        </p:sp>
        <p:sp>
          <p:nvSpPr>
            <p:cNvPr id="412" name="Google Shape;412;p32"/>
            <p:cNvSpPr txBox="1"/>
            <p:nvPr/>
          </p:nvSpPr>
          <p:spPr>
            <a:xfrm>
              <a:off x="0" y="900632"/>
              <a:ext cx="3279211" cy="257638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và tổng hợp các đặc tính quan trọng cho thuật toán.</a:t>
              </a:r>
              <a:endParaRPr/>
            </a:p>
          </p:txBody>
        </p:sp>
      </p:grpSp>
      <p:grpSp>
        <p:nvGrpSpPr>
          <p:cNvPr id="413" name="Google Shape;413;p32"/>
          <p:cNvGrpSpPr/>
          <p:nvPr/>
        </p:nvGrpSpPr>
        <p:grpSpPr>
          <a:xfrm>
            <a:off x="7819046" y="3323433"/>
            <a:ext cx="2530501" cy="5796961"/>
            <a:chOff x="0" y="-57151"/>
            <a:chExt cx="3374002" cy="3919779"/>
          </a:xfrm>
        </p:grpSpPr>
        <p:sp>
          <p:nvSpPr>
            <p:cNvPr id="414" name="Google Shape;414;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5" name="Google Shape;415;p32"/>
            <p:cNvSpPr txBox="1"/>
            <p:nvPr/>
          </p:nvSpPr>
          <p:spPr>
            <a:xfrm>
              <a:off x="0" y="2272180"/>
              <a:ext cx="3279211" cy="159044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Thời gian huấn luyện của mô hình phụ thuộc khá nhiều vào việc lựa chọn siêu tham số.</a:t>
              </a:r>
              <a:endParaRPr/>
            </a:p>
          </p:txBody>
        </p:sp>
        <p:sp>
          <p:nvSpPr>
            <p:cNvPr id="416" name="Google Shape;416;p32"/>
            <p:cNvSpPr txBox="1"/>
            <p:nvPr/>
          </p:nvSpPr>
          <p:spPr>
            <a:xfrm>
              <a:off x="94791" y="558552"/>
              <a:ext cx="3279211" cy="1140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Thực hiện huấn luyện mô hình</a:t>
              </a:r>
              <a:endParaRPr sz="2400" b="1" i="0" u="none" strike="noStrike" cap="none">
                <a:solidFill>
                  <a:srgbClr val="2B4B82"/>
                </a:solidFill>
                <a:latin typeface="Josefin Sans"/>
                <a:ea typeface="Josefin Sans"/>
                <a:cs typeface="Josefin Sans"/>
                <a:sym typeface="Josefin Sans"/>
              </a:endParaRPr>
            </a:p>
          </p:txBody>
        </p:sp>
      </p:grpSp>
      <p:grpSp>
        <p:nvGrpSpPr>
          <p:cNvPr id="417" name="Google Shape;417;p32"/>
          <p:cNvGrpSpPr/>
          <p:nvPr/>
        </p:nvGrpSpPr>
        <p:grpSpPr>
          <a:xfrm>
            <a:off x="11107133" y="3323433"/>
            <a:ext cx="2839923" cy="3665281"/>
            <a:chOff x="0" y="-57151"/>
            <a:chExt cx="3786564" cy="3838029"/>
          </a:xfrm>
        </p:grpSpPr>
        <p:sp>
          <p:nvSpPr>
            <p:cNvPr id="418" name="Google Shape;418;p32"/>
            <p:cNvSpPr txBox="1"/>
            <p:nvPr/>
          </p:nvSpPr>
          <p:spPr>
            <a:xfrm>
              <a:off x="0" y="-57151"/>
              <a:ext cx="3786564"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19" name="Google Shape;419;p32"/>
            <p:cNvSpPr txBox="1"/>
            <p:nvPr/>
          </p:nvSpPr>
          <p:spPr>
            <a:xfrm>
              <a:off x="0" y="896328"/>
              <a:ext cx="3786564" cy="288455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Tìm Threshold</a:t>
              </a:r>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(Ngưỡng) tốt nhất</a:t>
              </a:r>
              <a:endParaRPr sz="2400" b="1" i="0" u="none" strike="noStrike" cap="none">
                <a:solidFill>
                  <a:srgbClr val="2B4B82"/>
                </a:solidFill>
                <a:latin typeface="Josefin Sans"/>
                <a:ea typeface="Josefin Sans"/>
                <a:cs typeface="Josefin Sans"/>
                <a:sym typeface="Josefin Sans"/>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để có thể tìm ra điểm F1-Score tốt nhất</a:t>
              </a:r>
              <a:endParaRPr sz="2400" b="1" i="0" u="none" strike="noStrike" cap="none">
                <a:solidFill>
                  <a:srgbClr val="2B4B82"/>
                </a:solidFill>
                <a:latin typeface="Josefin Sans"/>
                <a:ea typeface="Josefin Sans"/>
                <a:cs typeface="Josefin Sans"/>
                <a:sym typeface="Josefin Sans"/>
              </a:endParaRPr>
            </a:p>
          </p:txBody>
        </p:sp>
      </p:grpSp>
      <p:sp>
        <p:nvSpPr>
          <p:cNvPr id="420" name="Google Shape;420;p32"/>
          <p:cNvSpPr txBox="1"/>
          <p:nvPr/>
        </p:nvSpPr>
        <p:spPr>
          <a:xfrm>
            <a:off x="14471547" y="3311167"/>
            <a:ext cx="2459408" cy="4839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21" name="Google Shape;421;p32"/>
          <p:cNvSpPr txBox="1"/>
          <p:nvPr/>
        </p:nvSpPr>
        <p:spPr>
          <a:xfrm>
            <a:off x="14704642" y="6766792"/>
            <a:ext cx="2459408" cy="14732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Đây sẽ là hiệu suất cũng như là kết quả cuối cùng cho thuật toán XGboost.</a:t>
            </a:r>
            <a:endParaRPr/>
          </a:p>
        </p:txBody>
      </p:sp>
      <p:sp>
        <p:nvSpPr>
          <p:cNvPr id="422" name="Google Shape;422;p32"/>
          <p:cNvSpPr txBox="1"/>
          <p:nvPr/>
        </p:nvSpPr>
        <p:spPr>
          <a:xfrm>
            <a:off x="14700631" y="4233996"/>
            <a:ext cx="2459408" cy="129137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Đưa ra kết quả trên tập train và test</a:t>
            </a:r>
            <a:endParaRPr/>
          </a:p>
        </p:txBody>
      </p:sp>
      <p:grpSp>
        <p:nvGrpSpPr>
          <p:cNvPr id="423" name="Google Shape;423;p32"/>
          <p:cNvGrpSpPr/>
          <p:nvPr/>
        </p:nvGrpSpPr>
        <p:grpSpPr>
          <a:xfrm>
            <a:off x="1981200" y="2444878"/>
            <a:ext cx="14021736" cy="765594"/>
            <a:chOff x="0" y="-104775"/>
            <a:chExt cx="18695648" cy="1020792"/>
          </a:xfrm>
        </p:grpSpPr>
        <p:sp>
          <p:nvSpPr>
            <p:cNvPr id="424" name="Google Shape;424;p32"/>
            <p:cNvSpPr txBox="1"/>
            <p:nvPr/>
          </p:nvSpPr>
          <p:spPr>
            <a:xfrm>
              <a:off x="0"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1</a:t>
              </a:r>
              <a:endParaRPr/>
            </a:p>
          </p:txBody>
        </p:sp>
        <p:sp>
          <p:nvSpPr>
            <p:cNvPr id="425" name="Google Shape;425;p32"/>
            <p:cNvSpPr txBox="1"/>
            <p:nvPr/>
          </p:nvSpPr>
          <p:spPr>
            <a:xfrm>
              <a:off x="4575484"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2</a:t>
              </a:r>
              <a:endParaRPr/>
            </a:p>
          </p:txBody>
        </p:sp>
        <p:sp>
          <p:nvSpPr>
            <p:cNvPr id="426" name="Google Shape;426;p32"/>
            <p:cNvSpPr txBox="1"/>
            <p:nvPr/>
          </p:nvSpPr>
          <p:spPr>
            <a:xfrm>
              <a:off x="892679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3</a:t>
              </a:r>
              <a:endParaRPr/>
            </a:p>
          </p:txBody>
        </p:sp>
        <p:sp>
          <p:nvSpPr>
            <p:cNvPr id="427" name="Google Shape;427;p32"/>
            <p:cNvSpPr txBox="1"/>
            <p:nvPr/>
          </p:nvSpPr>
          <p:spPr>
            <a:xfrm>
              <a:off x="1367077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4</a:t>
              </a:r>
              <a:endParaRPr/>
            </a:p>
          </p:txBody>
        </p:sp>
        <p:sp>
          <p:nvSpPr>
            <p:cNvPr id="428" name="Google Shape;428;p32"/>
            <p:cNvSpPr txBox="1"/>
            <p:nvPr/>
          </p:nvSpPr>
          <p:spPr>
            <a:xfrm>
              <a:off x="1789115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5</a:t>
              </a:r>
              <a:endParaRPr/>
            </a:p>
          </p:txBody>
        </p:sp>
        <p:cxnSp>
          <p:nvCxnSpPr>
            <p:cNvPr id="429" name="Google Shape;429;p32"/>
            <p:cNvCxnSpPr/>
            <p:nvPr/>
          </p:nvCxnSpPr>
          <p:spPr>
            <a:xfrm>
              <a:off x="804493" y="3953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0" name="Google Shape;430;p32"/>
            <p:cNvCxnSpPr/>
            <p:nvPr/>
          </p:nvCxnSpPr>
          <p:spPr>
            <a:xfrm>
              <a:off x="5397334"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1" name="Google Shape;431;p32"/>
            <p:cNvCxnSpPr/>
            <p:nvPr/>
          </p:nvCxnSpPr>
          <p:spPr>
            <a:xfrm>
              <a:off x="9980379"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2" name="Google Shape;432;p32"/>
            <p:cNvCxnSpPr/>
            <p:nvPr/>
          </p:nvCxnSpPr>
          <p:spPr>
            <a:xfrm>
              <a:off x="14361695" y="382693"/>
              <a:ext cx="3529461" cy="0"/>
            </a:xfrm>
            <a:prstGeom prst="straightConnector1">
              <a:avLst/>
            </a:prstGeom>
            <a:noFill/>
            <a:ln w="38100" cap="flat" cmpd="sng">
              <a:solidFill>
                <a:srgbClr val="2B4B82"/>
              </a:solidFill>
              <a:prstDash val="solid"/>
              <a:round/>
              <a:headEnd type="none" w="sm" len="sm"/>
              <a:tailEnd type="none" w="sm" len="sm"/>
            </a:ln>
          </p:spPr>
        </p:cxnSp>
      </p:grpSp>
      <p:sp>
        <p:nvSpPr>
          <p:cNvPr id="433" name="Google Shape;433;p32"/>
          <p:cNvSpPr txBox="1"/>
          <p:nvPr/>
        </p:nvSpPr>
        <p:spPr>
          <a:xfrm>
            <a:off x="11077909" y="6768280"/>
            <a:ext cx="2839923" cy="148018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tìm ra điểm threshold tốt nhất sẽ cho ta được kết quả F1-Score tốt nhất</a:t>
            </a:r>
            <a:endParaRPr sz="2100" b="0" i="0" u="none" strike="noStrike" cap="none">
              <a:solidFill>
                <a:srgbClr val="2B4B82"/>
              </a:solidFill>
              <a:latin typeface="Josefin Sans"/>
              <a:ea typeface="Josefin Sans"/>
              <a:cs typeface="Josefin Sans"/>
              <a:sym typeface="Josefin Sans"/>
            </a:endParaRPr>
          </a:p>
        </p:txBody>
      </p:sp>
      <p:pic>
        <p:nvPicPr>
          <p:cNvPr id="434" name="Google Shape;434;p3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E15701A-37B7-7AA8-2E68-2128F7C02D2D}"/>
              </a:ext>
            </a:extLst>
          </p:cNvPr>
          <p:cNvSpPr>
            <a:spLocks noGrp="1"/>
          </p:cNvSpPr>
          <p:nvPr>
            <p:ph type="sldNum" idx="12"/>
          </p:nvPr>
        </p:nvSpPr>
        <p:spPr>
          <a:xfrm>
            <a:off x="-38100" y="985345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1"/>
        <p:cNvGrpSpPr/>
        <p:nvPr/>
      </p:nvGrpSpPr>
      <p:grpSpPr>
        <a:xfrm>
          <a:off x="0" y="0"/>
          <a:ext cx="0" cy="0"/>
          <a:chOff x="0" y="0"/>
          <a:chExt cx="0" cy="0"/>
        </a:xfrm>
      </p:grpSpPr>
      <p:sp>
        <p:nvSpPr>
          <p:cNvPr id="442" name="Google Shape;442;p33"/>
          <p:cNvSpPr/>
          <p:nvPr/>
        </p:nvSpPr>
        <p:spPr>
          <a:xfrm>
            <a:off x="1950240" y="2781300"/>
            <a:ext cx="15209799" cy="3873857"/>
          </a:xfrm>
          <a:custGeom>
            <a:avLst/>
            <a:gdLst/>
            <a:ahLst/>
            <a:cxnLst/>
            <a:rect l="l" t="t" r="r" b="b"/>
            <a:pathLst>
              <a:path w="15209799" h="3873857" extrusionOk="0">
                <a:moveTo>
                  <a:pt x="0" y="0"/>
                </a:moveTo>
                <a:lnTo>
                  <a:pt x="15209799" y="0"/>
                </a:lnTo>
                <a:lnTo>
                  <a:pt x="15209799" y="3873857"/>
                </a:lnTo>
                <a:lnTo>
                  <a:pt x="0" y="3873857"/>
                </a:lnTo>
                <a:lnTo>
                  <a:pt x="0" y="0"/>
                </a:lnTo>
                <a:close/>
              </a:path>
            </a:pathLst>
          </a:custGeom>
          <a:blipFill rotWithShape="1">
            <a:blip r:embed="rId3">
              <a:alphaModFix/>
            </a:blip>
            <a:stretch>
              <a:fillRect/>
            </a:stretch>
          </a:blipFill>
          <a:ln>
            <a:noFill/>
          </a:ln>
        </p:spPr>
      </p:sp>
      <p:sp>
        <p:nvSpPr>
          <p:cNvPr id="443" name="Google Shape;443;p33"/>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p:txBody>
      </p:sp>
      <p:pic>
        <p:nvPicPr>
          <p:cNvPr id="444" name="Google Shape;444;p3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56D3CA5-6AE1-793F-2505-7014A32EE3B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17"/>
        <p:cNvGrpSpPr/>
        <p:nvPr/>
      </p:nvGrpSpPr>
      <p:grpSpPr>
        <a:xfrm>
          <a:off x="0" y="0"/>
          <a:ext cx="0" cy="0"/>
          <a:chOff x="0" y="0"/>
          <a:chExt cx="0" cy="0"/>
        </a:xfrm>
      </p:grpSpPr>
      <p:sp>
        <p:nvSpPr>
          <p:cNvPr id="118" name="Google Shape;118;p3"/>
          <p:cNvSpPr txBox="1"/>
          <p:nvPr/>
        </p:nvSpPr>
        <p:spPr>
          <a:xfrm>
            <a:off x="0" y="698555"/>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19" name="Google Shape;119;p3"/>
          <p:cNvSpPr/>
          <p:nvPr/>
        </p:nvSpPr>
        <p:spPr>
          <a:xfrm>
            <a:off x="12611935" y="-1"/>
            <a:ext cx="5676065" cy="5799587"/>
          </a:xfrm>
          <a:custGeom>
            <a:avLst/>
            <a:gdLst/>
            <a:ahLst/>
            <a:cxnLst/>
            <a:rect l="l" t="t" r="r" b="b"/>
            <a:pathLst>
              <a:path w="6414740" h="6631780" extrusionOk="0">
                <a:moveTo>
                  <a:pt x="0" y="0"/>
                </a:moveTo>
                <a:lnTo>
                  <a:pt x="6414740" y="0"/>
                </a:lnTo>
                <a:lnTo>
                  <a:pt x="6414740" y="6631780"/>
                </a:lnTo>
                <a:lnTo>
                  <a:pt x="0" y="6631780"/>
                </a:lnTo>
                <a:lnTo>
                  <a:pt x="0" y="0"/>
                </a:lnTo>
                <a:close/>
              </a:path>
            </a:pathLst>
          </a:custGeom>
          <a:blipFill rotWithShape="1">
            <a:blip r:embed="rId3">
              <a:alphaModFix/>
            </a:blip>
            <a:stretch>
              <a:fillRect/>
            </a:stretch>
          </a:blipFill>
          <a:ln>
            <a:noFill/>
          </a:ln>
        </p:spPr>
      </p:sp>
      <p:sp>
        <p:nvSpPr>
          <p:cNvPr id="120" name="Google Shape;120;p3"/>
          <p:cNvSpPr txBox="1"/>
          <p:nvPr/>
        </p:nvSpPr>
        <p:spPr>
          <a:xfrm>
            <a:off x="647498" y="3185492"/>
            <a:ext cx="4838901"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Giới thiệu về cuộc thi</a:t>
            </a:r>
            <a:endParaRPr sz="3500" b="1" i="0" u="none" strike="noStrike" cap="none">
              <a:solidFill>
                <a:srgbClr val="2B4B82"/>
              </a:solidFill>
              <a:latin typeface="Josefin Sans"/>
              <a:ea typeface="Josefin Sans"/>
              <a:cs typeface="Josefin Sans"/>
              <a:sym typeface="Josefin Sans"/>
            </a:endParaRPr>
          </a:p>
        </p:txBody>
      </p:sp>
      <p:sp>
        <p:nvSpPr>
          <p:cNvPr id="121" name="Google Shape;121;p3"/>
          <p:cNvSpPr txBox="1"/>
          <p:nvPr/>
        </p:nvSpPr>
        <p:spPr>
          <a:xfrm>
            <a:off x="647499" y="4275687"/>
            <a:ext cx="11964436" cy="2356414"/>
          </a:xfrm>
          <a:prstGeom prst="rect">
            <a:avLst/>
          </a:prstGeom>
          <a:noFill/>
          <a:ln>
            <a:noFill/>
          </a:ln>
        </p:spPr>
        <p:txBody>
          <a:bodyPr spcFirstLastPara="1" wrap="square" lIns="0" tIns="0" rIns="0" bIns="0" anchor="t" anchorCtr="0">
            <a:spAutoFit/>
          </a:bodyPr>
          <a:lstStyle/>
          <a:p>
            <a:pPr marL="0" marR="0" lvl="0" indent="0" algn="l" rtl="0">
              <a:lnSpc>
                <a:spcPct val="188760"/>
              </a:lnSpc>
              <a:spcBef>
                <a:spcPts val="0"/>
              </a:spcBef>
              <a:spcAft>
                <a:spcPts val="0"/>
              </a:spcAft>
              <a:buNone/>
            </a:pPr>
            <a:r>
              <a:rPr lang="en-US" sz="2500" b="0" i="0" u="none" strike="noStrike" cap="none" err="1">
                <a:solidFill>
                  <a:srgbClr val="2B4B82"/>
                </a:solidFill>
                <a:latin typeface="Josefin Sans"/>
                <a:ea typeface="Josefin Sans"/>
                <a:cs typeface="Josefin Sans"/>
                <a:sym typeface="Josefin Sans"/>
              </a:rPr>
              <a:t>Dự</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đoán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hiệu</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suất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của</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học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sinh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trong</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quá</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trình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học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tập</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dựa</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trên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trò</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chơi</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trong</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thời</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gian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thực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Nhóm</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sẽ</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phát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triển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một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mô</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hình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được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đào</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tạo</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trên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một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bộ</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dữ</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liệu</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mở</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lớn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về</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nhật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ký</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trò</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chơi</a:t>
            </a:r>
            <a:r>
              <a:rPr lang="en-US" sz="2500" b="0" i="0" u="none" strike="noStrike" cap="none">
                <a:solidFill>
                  <a:srgbClr val="2B4B82"/>
                </a:solidFill>
                <a:latin typeface="Josefin Sans"/>
                <a:ea typeface="Josefin Sans"/>
                <a:cs typeface="Josefin Sans"/>
                <a:sym typeface="Josefin Sans"/>
              </a:rPr>
              <a:t>.</a:t>
            </a:r>
            <a:endParaRPr/>
          </a:p>
          <a:p>
            <a:pPr marL="0" marR="0" lvl="0" indent="0" algn="l" rtl="0">
              <a:lnSpc>
                <a:spcPct val="188760"/>
              </a:lnSpc>
              <a:spcBef>
                <a:spcPts val="0"/>
              </a:spcBef>
              <a:spcAft>
                <a:spcPts val="0"/>
              </a:spcAft>
              <a:buNone/>
            </a:pPr>
            <a:endParaRPr sz="2500" b="0" i="0" u="none" strike="noStrike" cap="none">
              <a:solidFill>
                <a:srgbClr val="2B4B82"/>
              </a:solidFill>
              <a:latin typeface="Josefin Sans"/>
              <a:ea typeface="Josefin Sans"/>
              <a:cs typeface="Josefin Sans"/>
              <a:sym typeface="Josefin Sans"/>
            </a:endParaRPr>
          </a:p>
        </p:txBody>
      </p:sp>
      <p:pic>
        <p:nvPicPr>
          <p:cNvPr id="122" name="Google Shape;122;p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Google Shape;128;p4">
            <a:extLst>
              <a:ext uri="{FF2B5EF4-FFF2-40B4-BE49-F238E27FC236}">
                <a16:creationId xmlns:a16="http://schemas.microsoft.com/office/drawing/2014/main" id="{8BB289C2-11B3-60F3-EA67-18CFAEEB96C3}"/>
              </a:ext>
            </a:extLst>
          </p:cNvPr>
          <p:cNvSpPr/>
          <p:nvPr/>
        </p:nvSpPr>
        <p:spPr>
          <a:xfrm>
            <a:off x="8915400" y="2653130"/>
            <a:ext cx="8335265" cy="6760801"/>
          </a:xfrm>
          <a:custGeom>
            <a:avLst/>
            <a:gdLst/>
            <a:ahLst/>
            <a:cxnLst/>
            <a:rect l="l" t="t" r="r" b="b"/>
            <a:pathLst>
              <a:path w="8335265" h="6760801" extrusionOk="0">
                <a:moveTo>
                  <a:pt x="0" y="0"/>
                </a:moveTo>
                <a:lnTo>
                  <a:pt x="8335265" y="0"/>
                </a:lnTo>
                <a:lnTo>
                  <a:pt x="8335265" y="6760801"/>
                </a:lnTo>
                <a:lnTo>
                  <a:pt x="0" y="6760801"/>
                </a:lnTo>
                <a:lnTo>
                  <a:pt x="0" y="0"/>
                </a:lnTo>
                <a:close/>
              </a:path>
            </a:pathLst>
          </a:custGeom>
          <a:blipFill rotWithShape="1">
            <a:blip r:embed="rId5">
              <a:alphaModFix/>
            </a:blip>
            <a:stretch>
              <a:fillRect l="-600" r="-600"/>
            </a:stretch>
          </a:blipFill>
          <a:ln>
            <a:noFill/>
          </a:ln>
        </p:spPr>
      </p:sp>
      <p:sp>
        <p:nvSpPr>
          <p:cNvPr id="3" name="Google Shape;129;p4">
            <a:extLst>
              <a:ext uri="{FF2B5EF4-FFF2-40B4-BE49-F238E27FC236}">
                <a16:creationId xmlns:a16="http://schemas.microsoft.com/office/drawing/2014/main" id="{A039F3CE-92A9-E258-5194-5926AF6DD952}"/>
              </a:ext>
            </a:extLst>
          </p:cNvPr>
          <p:cNvSpPr/>
          <p:nvPr/>
        </p:nvSpPr>
        <p:spPr>
          <a:xfrm>
            <a:off x="645935" y="3526566"/>
            <a:ext cx="7763728" cy="2655379"/>
          </a:xfrm>
          <a:custGeom>
            <a:avLst/>
            <a:gdLst/>
            <a:ahLst/>
            <a:cxnLst/>
            <a:rect l="l" t="t" r="r" b="b"/>
            <a:pathLst>
              <a:path w="7763728" h="2655379" extrusionOk="0">
                <a:moveTo>
                  <a:pt x="0" y="0"/>
                </a:moveTo>
                <a:lnTo>
                  <a:pt x="7763728" y="0"/>
                </a:lnTo>
                <a:lnTo>
                  <a:pt x="7763728" y="2655380"/>
                </a:lnTo>
                <a:lnTo>
                  <a:pt x="0" y="2655380"/>
                </a:lnTo>
                <a:lnTo>
                  <a:pt x="0" y="0"/>
                </a:lnTo>
                <a:close/>
              </a:path>
            </a:pathLst>
          </a:custGeom>
          <a:blipFill rotWithShape="1">
            <a:blip r:embed="rId6">
              <a:alphaModFix/>
            </a:blip>
            <a:stretch>
              <a:fillRect l="-266" r="-266"/>
            </a:stretch>
          </a:blipFill>
          <a:ln>
            <a:noFill/>
          </a:ln>
        </p:spPr>
      </p:sp>
      <p:sp>
        <p:nvSpPr>
          <p:cNvPr id="4" name="Google Shape;130;p4">
            <a:extLst>
              <a:ext uri="{FF2B5EF4-FFF2-40B4-BE49-F238E27FC236}">
                <a16:creationId xmlns:a16="http://schemas.microsoft.com/office/drawing/2014/main" id="{75CD9EA1-68D6-4510-237B-FF8DEA8A78C2}"/>
              </a:ext>
            </a:extLst>
          </p:cNvPr>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Tập dữ liệu</a:t>
            </a:r>
            <a:endParaRPr sz="3500" b="1" i="0" u="none" strike="noStrike" cap="none">
              <a:solidFill>
                <a:srgbClr val="2B4B82"/>
              </a:solidFill>
              <a:latin typeface="Josefin Sans"/>
              <a:ea typeface="Josefin Sans"/>
              <a:cs typeface="Josefin Sans"/>
              <a:sym typeface="Josefin Sans"/>
            </a:endParaRPr>
          </a:p>
        </p:txBody>
      </p:sp>
      <p:sp>
        <p:nvSpPr>
          <p:cNvPr id="5" name="Google Shape;138;p5">
            <a:extLst>
              <a:ext uri="{FF2B5EF4-FFF2-40B4-BE49-F238E27FC236}">
                <a16:creationId xmlns:a16="http://schemas.microsoft.com/office/drawing/2014/main" id="{D27D4460-F2D9-CCB4-DA6D-A4A584A86114}"/>
              </a:ext>
            </a:extLst>
          </p:cNvPr>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Cách đánh giá</a:t>
            </a:r>
            <a:endParaRPr sz="3500" b="1" i="0" u="none" strike="noStrike" cap="none">
              <a:solidFill>
                <a:srgbClr val="2B4B82"/>
              </a:solidFill>
              <a:latin typeface="Josefin Sans"/>
              <a:ea typeface="Josefin Sans"/>
              <a:cs typeface="Josefin Sans"/>
              <a:sym typeface="Josefin Sans"/>
            </a:endParaRPr>
          </a:p>
        </p:txBody>
      </p:sp>
      <p:sp>
        <p:nvSpPr>
          <p:cNvPr id="6" name="Google Shape;141;p5">
            <a:extLst>
              <a:ext uri="{FF2B5EF4-FFF2-40B4-BE49-F238E27FC236}">
                <a16:creationId xmlns:a16="http://schemas.microsoft.com/office/drawing/2014/main" id="{D9E5FB3D-1AFE-DADA-3CDD-B48CA813B799}"/>
              </a:ext>
            </a:extLst>
          </p:cNvPr>
          <p:cNvSpPr txBox="1"/>
          <p:nvPr/>
        </p:nvSpPr>
        <p:spPr>
          <a:xfrm>
            <a:off x="657967" y="3087063"/>
            <a:ext cx="9144000" cy="12036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F1- Score trên tập Train</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Correct trên tập Test</a:t>
            </a:r>
            <a:endParaRPr sz="2500">
              <a:solidFill>
                <a:srgbClr val="2B4B82"/>
              </a:solidFill>
              <a:latin typeface="Josefin Sans"/>
              <a:ea typeface="Josefin Sans"/>
              <a:cs typeface="Josefin Sans"/>
              <a:sym typeface="Josefin Sans"/>
            </a:endParaRPr>
          </a:p>
        </p:txBody>
      </p:sp>
      <p:sp>
        <p:nvSpPr>
          <p:cNvPr id="7" name="Google Shape;149;p6">
            <a:extLst>
              <a:ext uri="{FF2B5EF4-FFF2-40B4-BE49-F238E27FC236}">
                <a16:creationId xmlns:a16="http://schemas.microsoft.com/office/drawing/2014/main" id="{B60025FD-23FB-8759-A2A0-0C4E21B23CF0}"/>
              </a:ext>
            </a:extLst>
          </p:cNvPr>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Giá trị giải thưởng</a:t>
            </a:r>
            <a:endParaRPr sz="3500" b="1" i="0" u="none" strike="noStrike" cap="none">
              <a:solidFill>
                <a:srgbClr val="2B4B82"/>
              </a:solidFill>
              <a:latin typeface="Josefin Sans"/>
              <a:ea typeface="Josefin Sans"/>
              <a:cs typeface="Josefin Sans"/>
              <a:sym typeface="Josefin Sans"/>
            </a:endParaRPr>
          </a:p>
        </p:txBody>
      </p:sp>
      <p:sp>
        <p:nvSpPr>
          <p:cNvPr id="8" name="Google Shape;150;p6">
            <a:extLst>
              <a:ext uri="{FF2B5EF4-FFF2-40B4-BE49-F238E27FC236}">
                <a16:creationId xmlns:a16="http://schemas.microsoft.com/office/drawing/2014/main" id="{4B7E0F28-85C6-4299-B18D-7531104E8AFC}"/>
              </a:ext>
            </a:extLst>
          </p:cNvPr>
          <p:cNvSpPr txBox="1"/>
          <p:nvPr/>
        </p:nvSpPr>
        <p:spPr>
          <a:xfrm>
            <a:off x="611217" y="2917014"/>
            <a:ext cx="4964400" cy="69222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bảng xếp hạng</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tư: 5000$</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hiệu suất</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0" marR="0" lvl="0" indent="0" algn="l" rtl="0">
              <a:lnSpc>
                <a:spcPct val="2071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sp>
        <p:nvSpPr>
          <p:cNvPr id="9" name="Google Shape;158;p7">
            <a:extLst>
              <a:ext uri="{FF2B5EF4-FFF2-40B4-BE49-F238E27FC236}">
                <a16:creationId xmlns:a16="http://schemas.microsoft.com/office/drawing/2014/main" id="{3EE2F6DE-F818-FF26-B8BF-73C80502CA8A}"/>
              </a:ext>
            </a:extLst>
          </p:cNvPr>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Thời gian diễn ra</a:t>
            </a:r>
            <a:endParaRPr sz="3500" b="1" i="0" u="none" strike="noStrike" cap="none">
              <a:solidFill>
                <a:srgbClr val="2B4B82"/>
              </a:solidFill>
              <a:latin typeface="Josefin Sans"/>
              <a:ea typeface="Josefin Sans"/>
              <a:cs typeface="Josefin Sans"/>
              <a:sym typeface="Josefin Sans"/>
            </a:endParaRPr>
          </a:p>
        </p:txBody>
      </p:sp>
      <p:sp>
        <p:nvSpPr>
          <p:cNvPr id="10" name="Google Shape;159;p7">
            <a:extLst>
              <a:ext uri="{FF2B5EF4-FFF2-40B4-BE49-F238E27FC236}">
                <a16:creationId xmlns:a16="http://schemas.microsoft.com/office/drawing/2014/main" id="{C9B86550-888C-13C3-4AE7-22CD29035A1D}"/>
              </a:ext>
            </a:extLst>
          </p:cNvPr>
          <p:cNvSpPr txBox="1"/>
          <p:nvPr/>
        </p:nvSpPr>
        <p:spPr>
          <a:xfrm>
            <a:off x="611217" y="3012703"/>
            <a:ext cx="7391400" cy="18375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06 – 02 - 2023: Ngày bắt đầu</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21 – 06 – 2023: Hạn chót đăng ký</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28 - 06 – 2023: Hạn chốt nộp bài</a:t>
            </a:r>
            <a:endParaRPr sz="2500">
              <a:solidFill>
                <a:srgbClr val="2B4B82"/>
              </a:solidFill>
              <a:latin typeface="Josefin Sans"/>
              <a:ea typeface="Josefin Sans"/>
              <a:cs typeface="Josefin Sans"/>
              <a:sym typeface="Josefin Sans"/>
            </a:endParaRPr>
          </a:p>
        </p:txBody>
      </p:sp>
      <p:sp>
        <p:nvSpPr>
          <p:cNvPr id="11" name="Slide Number Placeholder 10">
            <a:extLst>
              <a:ext uri="{FF2B5EF4-FFF2-40B4-BE49-F238E27FC236}">
                <a16:creationId xmlns:a16="http://schemas.microsoft.com/office/drawing/2014/main" id="{7FD99429-5CCD-7A67-D759-2A3B1195919A}"/>
              </a:ext>
            </a:extLst>
          </p:cNvPr>
          <p:cNvSpPr>
            <a:spLocks noGrp="1"/>
          </p:cNvSpPr>
          <p:nvPr>
            <p:ph type="sldNum" idx="12"/>
          </p:nvPr>
        </p:nvSpPr>
        <p:spPr>
          <a:xfrm>
            <a:off x="0" y="982944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500"/>
                                        <p:tgtEl>
                                          <p:spTgt spid="1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barn(inVertical)">
                                      <p:cBhvr>
                                        <p:cTn id="10" dur="500"/>
                                        <p:tgtEl>
                                          <p:spTgt spid="1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120"/>
                                        </p:tgtEl>
                                        <p:attrNameLst>
                                          <p:attrName>ppt_x</p:attrName>
                                        </p:attrNameLst>
                                      </p:cBhvr>
                                      <p:tavLst>
                                        <p:tav tm="0">
                                          <p:val>
                                            <p:strVal val="ppt_x"/>
                                          </p:val>
                                        </p:tav>
                                        <p:tav tm="100000">
                                          <p:val>
                                            <p:strVal val="ppt_x"/>
                                          </p:val>
                                        </p:tav>
                                      </p:tavLst>
                                    </p:anim>
                                    <p:anim calcmode="lin" valueType="num">
                                      <p:cBhvr additive="base">
                                        <p:cTn id="15" dur="500"/>
                                        <p:tgtEl>
                                          <p:spTgt spid="120"/>
                                        </p:tgtEl>
                                        <p:attrNameLst>
                                          <p:attrName>ppt_y</p:attrName>
                                        </p:attrNameLst>
                                      </p:cBhvr>
                                      <p:tavLst>
                                        <p:tav tm="0">
                                          <p:val>
                                            <p:strVal val="ppt_y"/>
                                          </p:val>
                                        </p:tav>
                                        <p:tav tm="100000">
                                          <p:val>
                                            <p:strVal val="1+ppt_h/2"/>
                                          </p:val>
                                        </p:tav>
                                      </p:tavLst>
                                    </p:anim>
                                    <p:set>
                                      <p:cBhvr>
                                        <p:cTn id="16" dur="1" fill="hold">
                                          <p:stCondLst>
                                            <p:cond delay="499"/>
                                          </p:stCondLst>
                                        </p:cTn>
                                        <p:tgtEl>
                                          <p:spTgt spid="120"/>
                                        </p:tgtEl>
                                        <p:attrNameLst>
                                          <p:attrName>style.visibility</p:attrName>
                                        </p:attrNameLst>
                                      </p:cBhvr>
                                      <p:to>
                                        <p:strVal val="hidden"/>
                                      </p:to>
                                    </p:set>
                                  </p:childTnLst>
                                </p:cTn>
                              </p:par>
                              <p:par>
                                <p:cTn id="17" presetID="2" presetClass="exit" presetSubtype="4" fill="hold" grpId="1" nodeType="withEffect">
                                  <p:stCondLst>
                                    <p:cond delay="0"/>
                                  </p:stCondLst>
                                  <p:childTnLst>
                                    <p:anim calcmode="lin" valueType="num">
                                      <p:cBhvr additive="base">
                                        <p:cTn id="18" dur="500"/>
                                        <p:tgtEl>
                                          <p:spTgt spid="121"/>
                                        </p:tgtEl>
                                        <p:attrNameLst>
                                          <p:attrName>ppt_x</p:attrName>
                                        </p:attrNameLst>
                                      </p:cBhvr>
                                      <p:tavLst>
                                        <p:tav tm="0">
                                          <p:val>
                                            <p:strVal val="ppt_x"/>
                                          </p:val>
                                        </p:tav>
                                        <p:tav tm="100000">
                                          <p:val>
                                            <p:strVal val="ppt_x"/>
                                          </p:val>
                                        </p:tav>
                                      </p:tavLst>
                                    </p:anim>
                                    <p:anim calcmode="lin" valueType="num">
                                      <p:cBhvr additive="base">
                                        <p:cTn id="19" dur="500"/>
                                        <p:tgtEl>
                                          <p:spTgt spid="121"/>
                                        </p:tgtEl>
                                        <p:attrNameLst>
                                          <p:attrName>ppt_y</p:attrName>
                                        </p:attrNameLst>
                                      </p:cBhvr>
                                      <p:tavLst>
                                        <p:tav tm="0">
                                          <p:val>
                                            <p:strVal val="ppt_y"/>
                                          </p:val>
                                        </p:tav>
                                        <p:tav tm="100000">
                                          <p:val>
                                            <p:strVal val="1+ppt_h/2"/>
                                          </p:val>
                                        </p:tav>
                                      </p:tavLst>
                                    </p:anim>
                                    <p:set>
                                      <p:cBhvr>
                                        <p:cTn id="20" dur="1" fill="hold">
                                          <p:stCondLst>
                                            <p:cond delay="499"/>
                                          </p:stCondLst>
                                        </p:cTn>
                                        <p:tgtEl>
                                          <p:spTgt spid="1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ppt_x"/>
                                          </p:val>
                                        </p:tav>
                                      </p:tavLst>
                                    </p:anim>
                                    <p:anim calcmode="lin" valueType="num">
                                      <p:cBhvr additive="base">
                                        <p:cTn id="39" dur="500"/>
                                        <p:tgtEl>
                                          <p:spTgt spid="3"/>
                                        </p:tgtEl>
                                        <p:attrNameLst>
                                          <p:attrName>ppt_y</p:attrName>
                                        </p:attrNameLst>
                                      </p:cBhvr>
                                      <p:tavLst>
                                        <p:tav tm="0">
                                          <p:val>
                                            <p:strVal val="ppt_y"/>
                                          </p:val>
                                        </p:tav>
                                        <p:tav tm="100000">
                                          <p:val>
                                            <p:strVal val="1+ppt_h/2"/>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4"/>
                                        </p:tgtEl>
                                        <p:attrNameLst>
                                          <p:attrName>ppt_x</p:attrName>
                                        </p:attrNameLst>
                                      </p:cBhvr>
                                      <p:tavLst>
                                        <p:tav tm="0">
                                          <p:val>
                                            <p:strVal val="ppt_x"/>
                                          </p:val>
                                        </p:tav>
                                        <p:tav tm="100000">
                                          <p:val>
                                            <p:strVal val="ppt_x"/>
                                          </p:val>
                                        </p:tav>
                                      </p:tavLst>
                                    </p:anim>
                                    <p:anim calcmode="lin" valueType="num">
                                      <p:cBhvr additive="base">
                                        <p:cTn id="47" dur="500"/>
                                        <p:tgtEl>
                                          <p:spTgt spid="4"/>
                                        </p:tgtEl>
                                        <p:attrNameLst>
                                          <p:attrName>ppt_y</p:attrName>
                                        </p:attrNameLst>
                                      </p:cBhvr>
                                      <p:tavLst>
                                        <p:tav tm="0">
                                          <p:val>
                                            <p:strVal val="ppt_y"/>
                                          </p:val>
                                        </p:tav>
                                        <p:tav tm="100000">
                                          <p:val>
                                            <p:strVal val="1+ppt_h/2"/>
                                          </p:val>
                                        </p:tav>
                                      </p:tavLst>
                                    </p:anim>
                                    <p:set>
                                      <p:cBhvr>
                                        <p:cTn id="48" dur="1" fill="hold">
                                          <p:stCondLst>
                                            <p:cond delay="49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xit" presetSubtype="21" fill="hold" grpId="1" nodeType="clickEffect">
                                  <p:stCondLst>
                                    <p:cond delay="0"/>
                                  </p:stCondLst>
                                  <p:childTnLst>
                                    <p:animEffect transition="out" filter="barn(inVertical)">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16" presetClass="exit" presetSubtype="21" fill="hold" grpId="1" nodeType="withEffect">
                                  <p:stCondLst>
                                    <p:cond delay="0"/>
                                  </p:stCondLst>
                                  <p:childTnLst>
                                    <p:animEffect transition="out" filter="barn(inVertical)">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barn(inVertical)">
                                      <p:cBhvr>
                                        <p:cTn id="85" dur="500"/>
                                        <p:tgtEl>
                                          <p:spTgt spid="9"/>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barn(inVertical)">
                                      <p:cBhvr>
                                        <p:cTn id="8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0" grpId="1"/>
      <p:bldP spid="121" grpId="0"/>
      <p:bldP spid="121"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9"/>
        <p:cNvGrpSpPr/>
        <p:nvPr/>
      </p:nvGrpSpPr>
      <p:grpSpPr>
        <a:xfrm>
          <a:off x="0" y="0"/>
          <a:ext cx="0" cy="0"/>
          <a:chOff x="0" y="0"/>
          <a:chExt cx="0" cy="0"/>
        </a:xfrm>
      </p:grpSpPr>
      <p:sp>
        <p:nvSpPr>
          <p:cNvPr id="450" name="Google Shape;450;p34"/>
          <p:cNvSpPr/>
          <p:nvPr/>
        </p:nvSpPr>
        <p:spPr>
          <a:xfrm>
            <a:off x="2714223" y="2716126"/>
            <a:ext cx="12439121" cy="6249752"/>
          </a:xfrm>
          <a:custGeom>
            <a:avLst/>
            <a:gdLst/>
            <a:ahLst/>
            <a:cxnLst/>
            <a:rect l="l" t="t" r="r" b="b"/>
            <a:pathLst>
              <a:path w="12439121" h="6249752" extrusionOk="0">
                <a:moveTo>
                  <a:pt x="0" y="0"/>
                </a:moveTo>
                <a:lnTo>
                  <a:pt x="12439120" y="0"/>
                </a:lnTo>
                <a:lnTo>
                  <a:pt x="12439120" y="6249753"/>
                </a:lnTo>
                <a:lnTo>
                  <a:pt x="0" y="6249753"/>
                </a:lnTo>
                <a:lnTo>
                  <a:pt x="0" y="0"/>
                </a:lnTo>
                <a:close/>
              </a:path>
            </a:pathLst>
          </a:custGeom>
          <a:blipFill rotWithShape="1">
            <a:blip r:embed="rId3">
              <a:alphaModFix/>
            </a:blip>
            <a:stretch>
              <a:fillRect/>
            </a:stretch>
          </a:blipFill>
          <a:ln>
            <a:noFill/>
          </a:ln>
        </p:spPr>
      </p:sp>
      <p:sp>
        <p:nvSpPr>
          <p:cNvPr id="451" name="Google Shape;451;p34"/>
          <p:cNvSpPr txBox="1"/>
          <p:nvPr/>
        </p:nvSpPr>
        <p:spPr>
          <a:xfrm>
            <a:off x="1076325" y="651830"/>
            <a:ext cx="15154275" cy="1615827"/>
          </a:xfrm>
          <a:prstGeom prst="rect">
            <a:avLst/>
          </a:prstGeom>
          <a:noFill/>
          <a:ln>
            <a:noFill/>
          </a:ln>
        </p:spPr>
        <p:txBody>
          <a:bodyPr spcFirstLastPara="1" wrap="square" lIns="0" tIns="0" rIns="0" bIns="0" anchor="t" anchorCtr="0">
            <a:spAutoFit/>
          </a:bodyPr>
          <a:lstStyle/>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(Ý tưởng)</a:t>
            </a:r>
            <a:endParaRPr/>
          </a:p>
        </p:txBody>
      </p:sp>
      <p:pic>
        <p:nvPicPr>
          <p:cNvPr id="452" name="Google Shape;452;p3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4CF4F0C-D9A9-A4F7-370C-7C300876105F}"/>
              </a:ext>
            </a:extLst>
          </p:cNvPr>
          <p:cNvSpPr>
            <a:spLocks noGrp="1"/>
          </p:cNvSpPr>
          <p:nvPr>
            <p:ph type="sldNum" idx="12"/>
          </p:nvPr>
        </p:nvSpPr>
        <p:spPr>
          <a:xfrm>
            <a:off x="9525"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57"/>
        <p:cNvGrpSpPr/>
        <p:nvPr/>
      </p:nvGrpSpPr>
      <p:grpSpPr>
        <a:xfrm>
          <a:off x="0" y="0"/>
          <a:ext cx="0" cy="0"/>
          <a:chOff x="0" y="0"/>
          <a:chExt cx="0" cy="0"/>
        </a:xfrm>
      </p:grpSpPr>
      <p:sp>
        <p:nvSpPr>
          <p:cNvPr id="458" name="Google Shape;458;p35"/>
          <p:cNvSpPr/>
          <p:nvPr/>
        </p:nvSpPr>
        <p:spPr>
          <a:xfrm>
            <a:off x="872880" y="7045750"/>
            <a:ext cx="16542242" cy="761506"/>
          </a:xfrm>
          <a:custGeom>
            <a:avLst/>
            <a:gdLst/>
            <a:ahLst/>
            <a:cxnLst/>
            <a:rect l="l" t="t" r="r" b="b"/>
            <a:pathLst>
              <a:path w="16542242" h="464333" extrusionOk="0">
                <a:moveTo>
                  <a:pt x="0" y="0"/>
                </a:moveTo>
                <a:lnTo>
                  <a:pt x="16542242" y="0"/>
                </a:lnTo>
                <a:lnTo>
                  <a:pt x="16542242" y="464333"/>
                </a:lnTo>
                <a:lnTo>
                  <a:pt x="0" y="464333"/>
                </a:lnTo>
                <a:lnTo>
                  <a:pt x="0" y="0"/>
                </a:lnTo>
                <a:close/>
              </a:path>
            </a:pathLst>
          </a:custGeom>
          <a:blipFill rotWithShape="1">
            <a:blip r:embed="rId3">
              <a:alphaModFix/>
            </a:blip>
            <a:stretch>
              <a:fillRect l="-484" r="-484"/>
            </a:stretch>
          </a:blipFill>
          <a:ln>
            <a:noFill/>
          </a:ln>
        </p:spPr>
      </p:sp>
      <p:sp>
        <p:nvSpPr>
          <p:cNvPr id="459" name="Google Shape;459;p35"/>
          <p:cNvSpPr txBox="1"/>
          <p:nvPr/>
        </p:nvSpPr>
        <p:spPr>
          <a:xfrm>
            <a:off x="1539104" y="1028700"/>
            <a:ext cx="15624945"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2: Lựa chọn siêu tham số</a:t>
            </a:r>
            <a:endParaRPr sz="3500" b="1" i="0" u="none" strike="noStrike" cap="none">
              <a:solidFill>
                <a:srgbClr val="2B4B82"/>
              </a:solidFill>
              <a:latin typeface="Josefin Sans"/>
              <a:ea typeface="Josefin Sans"/>
              <a:cs typeface="Josefin Sans"/>
              <a:sym typeface="Josefin Sans"/>
            </a:endParaRPr>
          </a:p>
        </p:txBody>
      </p:sp>
      <p:sp>
        <p:nvSpPr>
          <p:cNvPr id="460" name="Google Shape;460;p35"/>
          <p:cNvSpPr txBox="1"/>
          <p:nvPr/>
        </p:nvSpPr>
        <p:spPr>
          <a:xfrm>
            <a:off x="761930" y="8233615"/>
            <a:ext cx="15209700" cy="1419000"/>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Vì là bước quan trọng nên ngoài phương pháp lựa chọn giá trị ngẫu nhiên xung quanh giá trị mặc định nên sử dụng hàm GridSearch để tìm ra siêu tham số.</a:t>
            </a:r>
            <a:endParaRPr/>
          </a:p>
          <a:p>
            <a:pPr marL="0" marR="0" lvl="0" indent="0" algn="just" rtl="0">
              <a:lnSpc>
                <a:spcPct val="1343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pic>
        <p:nvPicPr>
          <p:cNvPr id="461" name="Google Shape;461;p3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62" name="Google Shape;462;p35"/>
          <p:cNvSpPr txBox="1"/>
          <p:nvPr/>
        </p:nvSpPr>
        <p:spPr>
          <a:xfrm>
            <a:off x="1559225" y="2195525"/>
            <a:ext cx="9374700" cy="3983100"/>
          </a:xfrm>
          <a:prstGeom prst="rect">
            <a:avLst/>
          </a:prstGeom>
          <a:noFill/>
          <a:ln>
            <a:noFill/>
          </a:ln>
        </p:spPr>
        <p:txBody>
          <a:bodyPr spcFirstLastPara="1" wrap="square" lIns="91425" tIns="91425" rIns="91425" bIns="91425" anchor="t" anchorCtr="0">
            <a:noAutofit/>
          </a:bodyPr>
          <a:lstStyle/>
          <a:p>
            <a:pPr marL="259080" marR="0" lvl="1" indent="0" algn="just" rtl="0">
              <a:lnSpc>
                <a:spcPct val="134360"/>
              </a:lnSpc>
              <a:spcBef>
                <a:spcPts val="0"/>
              </a:spcBef>
              <a:spcAft>
                <a:spcPts val="0"/>
              </a:spcAft>
              <a:buClr>
                <a:srgbClr val="000000"/>
              </a:buClr>
              <a:buFont typeface="Arial"/>
              <a:buNone/>
            </a:pPr>
            <a:r>
              <a:rPr lang="en-US" sz="3000">
                <a:solidFill>
                  <a:srgbClr val="2B4B82"/>
                </a:solidFill>
                <a:latin typeface="Josefin Sans"/>
                <a:ea typeface="Josefin Sans"/>
                <a:cs typeface="Josefin Sans"/>
                <a:sym typeface="Josefin Sans"/>
              </a:rPr>
              <a:t>XGBoost hyperparameter:</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Colsample_bytree: [0.1,0.8]</a:t>
            </a:r>
            <a:r>
              <a:rPr lang="en-US" sz="3000" b="1">
                <a:solidFill>
                  <a:srgbClr val="2B4B82"/>
                </a:solidFill>
                <a:latin typeface="Josefin Sans"/>
                <a:ea typeface="Josefin Sans"/>
                <a:cs typeface="Josefin Sans"/>
                <a:sym typeface="Josefin Sans"/>
              </a:rPr>
              <a:t>1</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Learning_rate: [0.01, 0.05]</a:t>
            </a:r>
            <a:r>
              <a:rPr lang="en-US" sz="3000" b="1">
                <a:solidFill>
                  <a:srgbClr val="2B4B82"/>
                </a:solidFill>
                <a:latin typeface="Josefin Sans"/>
                <a:ea typeface="Josefin Sans"/>
                <a:cs typeface="Josefin Sans"/>
                <a:sym typeface="Josefin Sans"/>
              </a:rPr>
              <a:t>0.3</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max_depth: [2,</a:t>
            </a:r>
            <a:r>
              <a:rPr lang="en-US" sz="3000" b="1">
                <a:solidFill>
                  <a:srgbClr val="2B4B82"/>
                </a:solidFill>
                <a:latin typeface="Josefin Sans"/>
                <a:ea typeface="Josefin Sans"/>
                <a:cs typeface="Josefin Sans"/>
                <a:sym typeface="Josefin Sans"/>
              </a:rPr>
              <a:t>6</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n_estiators: [</a:t>
            </a:r>
            <a:r>
              <a:rPr lang="en-US" sz="3000" b="1">
                <a:solidFill>
                  <a:srgbClr val="2B4B82"/>
                </a:solidFill>
                <a:latin typeface="Josefin Sans"/>
                <a:ea typeface="Josefin Sans"/>
                <a:cs typeface="Josefin Sans"/>
                <a:sym typeface="Josefin Sans"/>
              </a:rPr>
              <a:t>100,</a:t>
            </a:r>
            <a:r>
              <a:rPr lang="en-US" sz="3000">
                <a:solidFill>
                  <a:srgbClr val="2B4B82"/>
                </a:solidFill>
                <a:latin typeface="Josefin Sans"/>
                <a:ea typeface="Josefin Sans"/>
                <a:cs typeface="Josefin Sans"/>
                <a:sym typeface="Josefin Sans"/>
              </a:rPr>
              <a:t>500]</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subsample: [0.1,</a:t>
            </a:r>
            <a:r>
              <a:rPr lang="en-US" sz="3000" b="1">
                <a:solidFill>
                  <a:srgbClr val="2B4B82"/>
                </a:solidFill>
                <a:latin typeface="Josefin Sans"/>
                <a:ea typeface="Josefin Sans"/>
                <a:cs typeface="Josefin Sans"/>
                <a:sym typeface="Josefin Sans"/>
              </a:rPr>
              <a:t>1</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p:txBody>
      </p:sp>
      <p:sp>
        <p:nvSpPr>
          <p:cNvPr id="2" name="Slide Number Placeholder 1">
            <a:extLst>
              <a:ext uri="{FF2B5EF4-FFF2-40B4-BE49-F238E27FC236}">
                <a16:creationId xmlns:a16="http://schemas.microsoft.com/office/drawing/2014/main" id="{14113AB4-25CA-5A5B-A547-1ECE09C02CC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67"/>
        <p:cNvGrpSpPr/>
        <p:nvPr/>
      </p:nvGrpSpPr>
      <p:grpSpPr>
        <a:xfrm>
          <a:off x="0" y="0"/>
          <a:ext cx="0" cy="0"/>
          <a:chOff x="0" y="0"/>
          <a:chExt cx="0" cy="0"/>
        </a:xfrm>
      </p:grpSpPr>
      <p:sp>
        <p:nvSpPr>
          <p:cNvPr id="468" name="Google Shape;468;p36"/>
          <p:cNvSpPr/>
          <p:nvPr/>
        </p:nvSpPr>
        <p:spPr>
          <a:xfrm>
            <a:off x="696710" y="2340631"/>
            <a:ext cx="16300821" cy="5385344"/>
          </a:xfrm>
          <a:custGeom>
            <a:avLst/>
            <a:gdLst/>
            <a:ahLst/>
            <a:cxnLst/>
            <a:rect l="l" t="t" r="r" b="b"/>
            <a:pathLst>
              <a:path w="16300821" h="5385344" extrusionOk="0">
                <a:moveTo>
                  <a:pt x="0" y="0"/>
                </a:moveTo>
                <a:lnTo>
                  <a:pt x="16300821" y="0"/>
                </a:lnTo>
                <a:lnTo>
                  <a:pt x="16300821" y="5385344"/>
                </a:lnTo>
                <a:lnTo>
                  <a:pt x="0" y="5385344"/>
                </a:lnTo>
                <a:lnTo>
                  <a:pt x="0" y="0"/>
                </a:lnTo>
                <a:close/>
              </a:path>
            </a:pathLst>
          </a:custGeom>
          <a:blipFill rotWithShape="1">
            <a:blip r:embed="rId3">
              <a:alphaModFix/>
            </a:blip>
            <a:stretch>
              <a:fillRect l="-116" r="-116" b="-4258"/>
            </a:stretch>
          </a:blipFill>
          <a:ln>
            <a:noFill/>
          </a:ln>
        </p:spPr>
      </p:sp>
      <p:sp>
        <p:nvSpPr>
          <p:cNvPr id="469" name="Google Shape;469;p36"/>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3: Huấn luyện mô hình</a:t>
            </a:r>
            <a:endParaRPr sz="3500" b="1" i="0" u="none" strike="noStrike" cap="none">
              <a:solidFill>
                <a:srgbClr val="2B4B82"/>
              </a:solidFill>
              <a:latin typeface="Josefin Sans"/>
              <a:ea typeface="Josefin Sans"/>
              <a:cs typeface="Josefin Sans"/>
              <a:sym typeface="Josefin Sans"/>
            </a:endParaRPr>
          </a:p>
        </p:txBody>
      </p:sp>
      <p:sp>
        <p:nvSpPr>
          <p:cNvPr id="470" name="Google Shape;470;p36"/>
          <p:cNvSpPr txBox="1"/>
          <p:nvPr/>
        </p:nvSpPr>
        <p:spPr>
          <a:xfrm>
            <a:off x="1539105" y="8164225"/>
            <a:ext cx="15209799" cy="424815"/>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Đây là kết quả sau khi huấn luyện mô hình (Có sử dụng early_stop).</a:t>
            </a:r>
            <a:endParaRPr/>
          </a:p>
        </p:txBody>
      </p:sp>
      <p:pic>
        <p:nvPicPr>
          <p:cNvPr id="471" name="Google Shape;471;p3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BF2FD83-F98F-0D7C-ABBB-68416CFC551D}"/>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76"/>
        <p:cNvGrpSpPr/>
        <p:nvPr/>
      </p:nvGrpSpPr>
      <p:grpSpPr>
        <a:xfrm>
          <a:off x="0" y="0"/>
          <a:ext cx="0" cy="0"/>
          <a:chOff x="0" y="0"/>
          <a:chExt cx="0" cy="0"/>
        </a:xfrm>
      </p:grpSpPr>
      <p:sp>
        <p:nvSpPr>
          <p:cNvPr id="477" name="Google Shape;477;p37"/>
          <p:cNvSpPr/>
          <p:nvPr/>
        </p:nvSpPr>
        <p:spPr>
          <a:xfrm>
            <a:off x="559850" y="3047560"/>
            <a:ext cx="16846877" cy="832635"/>
          </a:xfrm>
          <a:custGeom>
            <a:avLst/>
            <a:gdLst/>
            <a:ahLst/>
            <a:cxnLst/>
            <a:rect l="l" t="t" r="r" b="b"/>
            <a:pathLst>
              <a:path w="16846877" h="832635" extrusionOk="0">
                <a:moveTo>
                  <a:pt x="0" y="0"/>
                </a:moveTo>
                <a:lnTo>
                  <a:pt x="16846877" y="0"/>
                </a:lnTo>
                <a:lnTo>
                  <a:pt x="16846877" y="832634"/>
                </a:lnTo>
                <a:lnTo>
                  <a:pt x="0" y="832634"/>
                </a:lnTo>
                <a:lnTo>
                  <a:pt x="0" y="0"/>
                </a:lnTo>
                <a:close/>
              </a:path>
            </a:pathLst>
          </a:custGeom>
          <a:blipFill rotWithShape="1">
            <a:blip r:embed="rId3">
              <a:alphaModFix/>
            </a:blip>
            <a:stretch>
              <a:fillRect l="-908" r="-67407"/>
            </a:stretch>
          </a:blipFill>
          <a:ln>
            <a:noFill/>
          </a:ln>
        </p:spPr>
      </p:sp>
      <p:sp>
        <p:nvSpPr>
          <p:cNvPr id="478" name="Google Shape;478;p37"/>
          <p:cNvSpPr txBox="1"/>
          <p:nvPr/>
        </p:nvSpPr>
        <p:spPr>
          <a:xfrm>
            <a:off x="571882" y="1232548"/>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4: Tìm threshold </a:t>
            </a:r>
            <a:endParaRPr/>
          </a:p>
        </p:txBody>
      </p:sp>
      <p:sp>
        <p:nvSpPr>
          <p:cNvPr id="479" name="Google Shape;479;p37"/>
          <p:cNvSpPr txBox="1"/>
          <p:nvPr/>
        </p:nvSpPr>
        <p:spPr>
          <a:xfrm>
            <a:off x="1378389" y="4819967"/>
            <a:ext cx="15209799" cy="423193"/>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Chọn Threshold để cải thiện hiệu suất thay vì lựa chọn ngẫu nhiên.</a:t>
            </a:r>
            <a:endParaRPr/>
          </a:p>
        </p:txBody>
      </p:sp>
      <p:pic>
        <p:nvPicPr>
          <p:cNvPr id="480" name="Google Shape;480;p3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0366F62-5475-29E2-BFA7-DC0BB6C37C6E}"/>
              </a:ext>
            </a:extLst>
          </p:cNvPr>
          <p:cNvSpPr>
            <a:spLocks noGrp="1"/>
          </p:cNvSpPr>
          <p:nvPr>
            <p:ph type="sldNum" idx="12"/>
          </p:nvPr>
        </p:nvSpPr>
        <p:spPr>
          <a:xfrm>
            <a:off x="209932" y="9829800"/>
            <a:ext cx="361950" cy="383876"/>
          </a:xfrm>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1"/>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85"/>
        <p:cNvGrpSpPr/>
        <p:nvPr/>
      </p:nvGrpSpPr>
      <p:grpSpPr>
        <a:xfrm>
          <a:off x="0" y="0"/>
          <a:ext cx="0" cy="0"/>
          <a:chOff x="0" y="0"/>
          <a:chExt cx="0" cy="0"/>
        </a:xfrm>
      </p:grpSpPr>
      <p:sp>
        <p:nvSpPr>
          <p:cNvPr id="486" name="Google Shape;486;p38"/>
          <p:cNvSpPr/>
          <p:nvPr/>
        </p:nvSpPr>
        <p:spPr>
          <a:xfrm>
            <a:off x="1028704" y="2285565"/>
            <a:ext cx="6635123" cy="5715870"/>
          </a:xfrm>
          <a:custGeom>
            <a:avLst/>
            <a:gdLst/>
            <a:ahLst/>
            <a:cxnLst/>
            <a:rect l="l" t="t" r="r" b="b"/>
            <a:pathLst>
              <a:path w="6635123" h="5715870" extrusionOk="0">
                <a:moveTo>
                  <a:pt x="0" y="0"/>
                </a:moveTo>
                <a:lnTo>
                  <a:pt x="6635123" y="0"/>
                </a:lnTo>
                <a:lnTo>
                  <a:pt x="6635123" y="5715870"/>
                </a:lnTo>
                <a:lnTo>
                  <a:pt x="0" y="5715870"/>
                </a:lnTo>
                <a:lnTo>
                  <a:pt x="0" y="0"/>
                </a:lnTo>
                <a:close/>
              </a:path>
            </a:pathLst>
          </a:custGeom>
          <a:blipFill rotWithShape="1">
            <a:blip r:embed="rId3">
              <a:alphaModFix/>
            </a:blip>
            <a:stretch>
              <a:fillRect/>
            </a:stretch>
          </a:blipFill>
          <a:ln>
            <a:noFill/>
          </a:ln>
        </p:spPr>
      </p:sp>
      <p:sp>
        <p:nvSpPr>
          <p:cNvPr id="487" name="Google Shape;487;p38"/>
          <p:cNvSpPr/>
          <p:nvPr/>
        </p:nvSpPr>
        <p:spPr>
          <a:xfrm>
            <a:off x="9906000" y="4610100"/>
            <a:ext cx="4585632" cy="1456894"/>
          </a:xfrm>
          <a:custGeom>
            <a:avLst/>
            <a:gdLst/>
            <a:ahLst/>
            <a:cxnLst/>
            <a:rect l="l" t="t" r="r" b="b"/>
            <a:pathLst>
              <a:path w="4585632" h="1456894" extrusionOk="0">
                <a:moveTo>
                  <a:pt x="0" y="0"/>
                </a:moveTo>
                <a:lnTo>
                  <a:pt x="4585633" y="0"/>
                </a:lnTo>
                <a:lnTo>
                  <a:pt x="4585633" y="1456894"/>
                </a:lnTo>
                <a:lnTo>
                  <a:pt x="0" y="1456894"/>
                </a:lnTo>
                <a:lnTo>
                  <a:pt x="0" y="0"/>
                </a:lnTo>
                <a:close/>
              </a:path>
            </a:pathLst>
          </a:custGeom>
          <a:blipFill rotWithShape="1">
            <a:blip r:embed="rId4">
              <a:alphaModFix/>
            </a:blip>
            <a:stretch>
              <a:fillRect/>
            </a:stretch>
          </a:blipFill>
          <a:ln>
            <a:noFill/>
          </a:ln>
        </p:spPr>
      </p:sp>
      <p:sp>
        <p:nvSpPr>
          <p:cNvPr id="488" name="Google Shape;488;p38"/>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5: Đưa ra kết quả cuối cùng </a:t>
            </a:r>
            <a:endParaRPr/>
          </a:p>
        </p:txBody>
      </p:sp>
      <p:sp>
        <p:nvSpPr>
          <p:cNvPr id="489" name="Google Shape;489;p38"/>
          <p:cNvSpPr txBox="1"/>
          <p:nvPr/>
        </p:nvSpPr>
        <p:spPr>
          <a:xfrm>
            <a:off x="1539105" y="8477567"/>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Sau khi tính điểm hiệu suất cho từng câu hỏi thì ta tính được trung bình hiệu suất cho cả tập train và tập test.</a:t>
            </a:r>
            <a:endParaRPr/>
          </a:p>
        </p:txBody>
      </p:sp>
      <p:pic>
        <p:nvPicPr>
          <p:cNvPr id="490" name="Google Shape;490;p38"/>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4368292-6DD3-E946-D47F-CBD53F8B87FD}"/>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95"/>
        <p:cNvGrpSpPr/>
        <p:nvPr/>
      </p:nvGrpSpPr>
      <p:grpSpPr>
        <a:xfrm>
          <a:off x="0" y="0"/>
          <a:ext cx="0" cy="0"/>
          <a:chOff x="0" y="0"/>
          <a:chExt cx="0" cy="0"/>
        </a:xfrm>
      </p:grpSpPr>
      <p:sp>
        <p:nvSpPr>
          <p:cNvPr id="496" name="Google Shape;496;p39"/>
          <p:cNvSpPr/>
          <p:nvPr/>
        </p:nvSpPr>
        <p:spPr>
          <a:xfrm>
            <a:off x="2286000" y="4209128"/>
            <a:ext cx="13470948" cy="1558865"/>
          </a:xfrm>
          <a:custGeom>
            <a:avLst/>
            <a:gdLst/>
            <a:ahLst/>
            <a:cxnLst/>
            <a:rect l="l" t="t" r="r" b="b"/>
            <a:pathLst>
              <a:path w="13470948" h="1558865" extrusionOk="0">
                <a:moveTo>
                  <a:pt x="0" y="0"/>
                </a:moveTo>
                <a:lnTo>
                  <a:pt x="13470948" y="0"/>
                </a:lnTo>
                <a:lnTo>
                  <a:pt x="13470948" y="1558865"/>
                </a:lnTo>
                <a:lnTo>
                  <a:pt x="0" y="1558865"/>
                </a:lnTo>
                <a:lnTo>
                  <a:pt x="0" y="0"/>
                </a:lnTo>
                <a:close/>
              </a:path>
            </a:pathLst>
          </a:custGeom>
          <a:blipFill rotWithShape="1">
            <a:blip r:embed="rId3">
              <a:alphaModFix/>
            </a:blip>
            <a:stretch>
              <a:fillRect/>
            </a:stretch>
          </a:blipFill>
          <a:ln>
            <a:noFill/>
          </a:ln>
        </p:spPr>
      </p:sp>
      <p:sp>
        <p:nvSpPr>
          <p:cNvPr id="497" name="Google Shape;497;p39"/>
          <p:cNvSpPr txBox="1"/>
          <p:nvPr/>
        </p:nvSpPr>
        <p:spPr>
          <a:xfrm>
            <a:off x="685800" y="911429"/>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498" name="Google Shape;498;p39"/>
          <p:cNvSpPr txBox="1"/>
          <p:nvPr/>
        </p:nvSpPr>
        <p:spPr>
          <a:xfrm>
            <a:off x="1828800" y="2661240"/>
            <a:ext cx="8686723" cy="788677"/>
          </a:xfrm>
          <a:prstGeom prst="rect">
            <a:avLst/>
          </a:prstGeom>
          <a:noFill/>
          <a:ln>
            <a:noFill/>
          </a:ln>
        </p:spPr>
        <p:txBody>
          <a:bodyPr spcFirstLastPara="1" wrap="square" lIns="0" tIns="0" rIns="0" bIns="0" anchor="t" anchorCtr="0">
            <a:spAutoFit/>
          </a:bodyPr>
          <a:lstStyle/>
          <a:p>
            <a:pPr marL="0" marR="0" lvl="0" indent="0" algn="ctr" rtl="0">
              <a:lnSpc>
                <a:spcPct val="195314"/>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Chọn lọc các đặc trưng cho mô hình</a:t>
            </a:r>
            <a:endParaRPr sz="3500" b="0" i="0" u="none" strike="noStrike" cap="none">
              <a:solidFill>
                <a:srgbClr val="2B4B82"/>
              </a:solidFill>
              <a:latin typeface="Josefin Sans"/>
              <a:ea typeface="Josefin Sans"/>
              <a:cs typeface="Josefin Sans"/>
              <a:sym typeface="Josefin Sans"/>
            </a:endParaRPr>
          </a:p>
        </p:txBody>
      </p:sp>
      <p:pic>
        <p:nvPicPr>
          <p:cNvPr id="499" name="Google Shape;499;p3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F0D63318-0020-2648-56B5-347AA12B3006}"/>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04"/>
        <p:cNvGrpSpPr/>
        <p:nvPr/>
      </p:nvGrpSpPr>
      <p:grpSpPr>
        <a:xfrm>
          <a:off x="0" y="0"/>
          <a:ext cx="0" cy="0"/>
          <a:chOff x="0" y="0"/>
          <a:chExt cx="0" cy="0"/>
        </a:xfrm>
      </p:grpSpPr>
      <p:sp>
        <p:nvSpPr>
          <p:cNvPr id="505" name="Google Shape;505;p40"/>
          <p:cNvSpPr txBox="1"/>
          <p:nvPr/>
        </p:nvSpPr>
        <p:spPr>
          <a:xfrm>
            <a:off x="2034400" y="1304578"/>
            <a:ext cx="14219199" cy="982961"/>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Lựa chọn siêu tham số CatBoost</a:t>
            </a:r>
            <a:endParaRPr sz="6300" b="1" i="0" u="none" strike="noStrike" cap="none">
              <a:solidFill>
                <a:srgbClr val="2B4B82"/>
              </a:solidFill>
              <a:latin typeface="Josefin Sans"/>
              <a:ea typeface="Josefin Sans"/>
              <a:cs typeface="Josefin Sans"/>
              <a:sym typeface="Josefin Sans"/>
            </a:endParaRPr>
          </a:p>
        </p:txBody>
      </p:sp>
      <p:sp>
        <p:nvSpPr>
          <p:cNvPr id="506" name="Google Shape;506;p40"/>
          <p:cNvSpPr txBox="1"/>
          <p:nvPr/>
        </p:nvSpPr>
        <p:spPr>
          <a:xfrm>
            <a:off x="1755441" y="7999470"/>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Dường như đây là những tham số tốt nhất cho thuật toán CatBoost mà hàm GridSearch đã tìm ra được.</a:t>
            </a:r>
            <a:endParaRPr/>
          </a:p>
        </p:txBody>
      </p:sp>
      <p:pic>
        <p:nvPicPr>
          <p:cNvPr id="507" name="Google Shape;507;p4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08" name="Google Shape;508;p40"/>
          <p:cNvSpPr txBox="1"/>
          <p:nvPr/>
        </p:nvSpPr>
        <p:spPr>
          <a:xfrm>
            <a:off x="3390650" y="2500650"/>
            <a:ext cx="5988900" cy="4515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2700">
                <a:solidFill>
                  <a:srgbClr val="2B4B82"/>
                </a:solidFill>
              </a:rPr>
              <a:t>Catboost hyperparameters:</a:t>
            </a:r>
            <a:endParaRPr sz="2700">
              <a:solidFill>
                <a:srgbClr val="2B4B82"/>
              </a:solidFill>
            </a:endParaRPr>
          </a:p>
          <a:p>
            <a:pPr marL="457200" lvl="0" indent="-400050" algn="l" rtl="0">
              <a:lnSpc>
                <a:spcPct val="115000"/>
              </a:lnSpc>
              <a:spcBef>
                <a:spcPts val="1200"/>
              </a:spcBef>
              <a:spcAft>
                <a:spcPts val="0"/>
              </a:spcAft>
              <a:buClr>
                <a:schemeClr val="dk1"/>
              </a:buClr>
              <a:buSzPts val="2700"/>
              <a:buChar char="●"/>
            </a:pPr>
            <a:r>
              <a:rPr lang="en-US" sz="2700">
                <a:solidFill>
                  <a:srgbClr val="2B4B82"/>
                </a:solidFill>
              </a:rPr>
              <a:t>iterations: [100,</a:t>
            </a:r>
            <a:r>
              <a:rPr lang="en-US" sz="2700" b="1">
                <a:solidFill>
                  <a:srgbClr val="2B4B82"/>
                </a:solidFill>
              </a:rPr>
              <a:t>1000</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early_stopping_rounds: [</a:t>
            </a:r>
            <a:r>
              <a:rPr lang="en-US" sz="2700" b="1">
                <a:solidFill>
                  <a:srgbClr val="2B4B82"/>
                </a:solidFill>
              </a:rPr>
              <a:t>5</a:t>
            </a:r>
            <a:r>
              <a:rPr lang="en-US" sz="2700">
                <a:solidFill>
                  <a:srgbClr val="2B4B82"/>
                </a:solidFill>
              </a:rPr>
              <a:t>,50]</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depth: [1,</a:t>
            </a:r>
            <a:r>
              <a:rPr lang="en-US" sz="2700" b="1">
                <a:solidFill>
                  <a:srgbClr val="2B4B82"/>
                </a:solidFill>
              </a:rPr>
              <a:t>6</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learning_rate:[0.01,0.05]</a:t>
            </a:r>
            <a:r>
              <a:rPr lang="en-US" sz="2700" b="1">
                <a:solidFill>
                  <a:srgbClr val="2B4B82"/>
                </a:solidFill>
              </a:rPr>
              <a:t>0.009</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random_seed:0,</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metric_period:</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subsample:[0.1,</a:t>
            </a:r>
            <a:r>
              <a:rPr lang="en-US" sz="2700" b="1">
                <a:solidFill>
                  <a:srgbClr val="2B4B82"/>
                </a:solidFill>
              </a:rPr>
              <a:t>0.8</a:t>
            </a:r>
            <a:r>
              <a:rPr lang="en-US" sz="2700">
                <a:solidFill>
                  <a:srgbClr val="2B4B82"/>
                </a:solidFill>
              </a:rPr>
              <a:t>]</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verbose:0,</a:t>
            </a:r>
            <a:r>
              <a:rPr lang="en-US" sz="2700" b="1">
                <a:solidFill>
                  <a:srgbClr val="2B4B82"/>
                </a:solidFill>
              </a:rPr>
              <a:t>1</a:t>
            </a:r>
            <a:endParaRPr sz="2700">
              <a:latin typeface="Calibri"/>
              <a:ea typeface="Calibri"/>
              <a:cs typeface="Calibri"/>
              <a:sym typeface="Calibri"/>
            </a:endParaRPr>
          </a:p>
        </p:txBody>
      </p:sp>
      <p:pic>
        <p:nvPicPr>
          <p:cNvPr id="510" name="Google Shape;510;p40"/>
          <p:cNvPicPr preferRelativeResize="0"/>
          <p:nvPr/>
        </p:nvPicPr>
        <p:blipFill>
          <a:blip r:embed="rId4">
            <a:alphaModFix/>
          </a:blip>
          <a:stretch>
            <a:fillRect/>
          </a:stretch>
        </p:blipFill>
        <p:spPr>
          <a:xfrm>
            <a:off x="10241400" y="2669499"/>
            <a:ext cx="5579300" cy="4692125"/>
          </a:xfrm>
          <a:prstGeom prst="rect">
            <a:avLst/>
          </a:prstGeom>
          <a:noFill/>
          <a:ln>
            <a:noFill/>
          </a:ln>
        </p:spPr>
      </p:pic>
      <p:sp>
        <p:nvSpPr>
          <p:cNvPr id="2" name="Slide Number Placeholder 1">
            <a:extLst>
              <a:ext uri="{FF2B5EF4-FFF2-40B4-BE49-F238E27FC236}">
                <a16:creationId xmlns:a16="http://schemas.microsoft.com/office/drawing/2014/main" id="{A8AAF97B-AAAD-19F1-E92F-43F263956D3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14"/>
        <p:cNvGrpSpPr/>
        <p:nvPr/>
      </p:nvGrpSpPr>
      <p:grpSpPr>
        <a:xfrm>
          <a:off x="0" y="0"/>
          <a:ext cx="0" cy="0"/>
          <a:chOff x="0" y="0"/>
          <a:chExt cx="0" cy="0"/>
        </a:xfrm>
      </p:grpSpPr>
      <p:sp>
        <p:nvSpPr>
          <p:cNvPr id="515" name="Google Shape;515;p41"/>
          <p:cNvSpPr/>
          <p:nvPr/>
        </p:nvSpPr>
        <p:spPr>
          <a:xfrm>
            <a:off x="7848600" y="5145505"/>
            <a:ext cx="10103394" cy="595778"/>
          </a:xfrm>
          <a:custGeom>
            <a:avLst/>
            <a:gdLst/>
            <a:ahLst/>
            <a:cxnLst/>
            <a:rect l="l" t="t" r="r" b="b"/>
            <a:pathLst>
              <a:path w="10103394" h="595778" extrusionOk="0">
                <a:moveTo>
                  <a:pt x="0" y="0"/>
                </a:moveTo>
                <a:lnTo>
                  <a:pt x="10103394" y="0"/>
                </a:lnTo>
                <a:lnTo>
                  <a:pt x="10103394" y="595777"/>
                </a:lnTo>
                <a:lnTo>
                  <a:pt x="0" y="595777"/>
                </a:lnTo>
                <a:lnTo>
                  <a:pt x="0" y="0"/>
                </a:lnTo>
                <a:close/>
              </a:path>
            </a:pathLst>
          </a:custGeom>
          <a:blipFill rotWithShape="1">
            <a:blip r:embed="rId3">
              <a:alphaModFix/>
            </a:blip>
            <a:stretch>
              <a:fillRect/>
            </a:stretch>
          </a:blipFill>
          <a:ln>
            <a:noFill/>
          </a:ln>
        </p:spPr>
      </p:sp>
      <p:sp>
        <p:nvSpPr>
          <p:cNvPr id="516" name="Google Shape;516;p41"/>
          <p:cNvSpPr/>
          <p:nvPr/>
        </p:nvSpPr>
        <p:spPr>
          <a:xfrm>
            <a:off x="2078896" y="2717215"/>
            <a:ext cx="5340989" cy="5214681"/>
          </a:xfrm>
          <a:custGeom>
            <a:avLst/>
            <a:gdLst/>
            <a:ahLst/>
            <a:cxnLst/>
            <a:rect l="l" t="t" r="r" b="b"/>
            <a:pathLst>
              <a:path w="5340989" h="5214681" extrusionOk="0">
                <a:moveTo>
                  <a:pt x="0" y="0"/>
                </a:moveTo>
                <a:lnTo>
                  <a:pt x="5340989" y="0"/>
                </a:lnTo>
                <a:lnTo>
                  <a:pt x="5340989" y="5214681"/>
                </a:lnTo>
                <a:lnTo>
                  <a:pt x="0" y="5214681"/>
                </a:lnTo>
                <a:lnTo>
                  <a:pt x="0" y="0"/>
                </a:lnTo>
                <a:close/>
              </a:path>
            </a:pathLst>
          </a:custGeom>
          <a:blipFill rotWithShape="1">
            <a:blip r:embed="rId4">
              <a:alphaModFix/>
            </a:blip>
            <a:stretch>
              <a:fillRect/>
            </a:stretch>
          </a:blipFill>
          <a:ln>
            <a:noFill/>
          </a:ln>
        </p:spPr>
      </p:sp>
      <p:sp>
        <p:nvSpPr>
          <p:cNvPr id="517" name="Google Shape;517;p41"/>
          <p:cNvSpPr txBox="1"/>
          <p:nvPr/>
        </p:nvSpPr>
        <p:spPr>
          <a:xfrm>
            <a:off x="1028700" y="1009650"/>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quả cuối cùng cho CatBoost</a:t>
            </a:r>
            <a:endParaRPr sz="6300" b="1" i="0" u="none" strike="noStrike" cap="none">
              <a:solidFill>
                <a:srgbClr val="2B4B82"/>
              </a:solidFill>
              <a:latin typeface="Josefin Sans"/>
              <a:ea typeface="Josefin Sans"/>
              <a:cs typeface="Josefin Sans"/>
              <a:sym typeface="Josefin Sans"/>
            </a:endParaRPr>
          </a:p>
        </p:txBody>
      </p:sp>
      <p:pic>
        <p:nvPicPr>
          <p:cNvPr id="518" name="Google Shape;518;p41"/>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66A2C28-4046-7CB8-9F7A-EC21C43D4FB2}"/>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23"/>
        <p:cNvGrpSpPr/>
        <p:nvPr/>
      </p:nvGrpSpPr>
      <p:grpSpPr>
        <a:xfrm>
          <a:off x="0" y="0"/>
          <a:ext cx="0" cy="0"/>
          <a:chOff x="0" y="0"/>
          <a:chExt cx="0" cy="0"/>
        </a:xfrm>
      </p:grpSpPr>
      <p:sp>
        <p:nvSpPr>
          <p:cNvPr id="524" name="Google Shape;524;p42"/>
          <p:cNvSpPr txBox="1"/>
          <p:nvPr/>
        </p:nvSpPr>
        <p:spPr>
          <a:xfrm>
            <a:off x="2142738" y="2407454"/>
            <a:ext cx="8914932" cy="4058485"/>
          </a:xfrm>
          <a:prstGeom prst="rect">
            <a:avLst/>
          </a:prstGeom>
          <a:noFill/>
          <a:ln>
            <a:noFill/>
          </a:ln>
        </p:spPr>
        <p:txBody>
          <a:bodyPr spcFirstLastPara="1" wrap="square" lIns="0" tIns="0" rIns="0" bIns="0" anchor="t" anchorCtr="0">
            <a:spAutoFit/>
          </a:bodyPr>
          <a:lstStyle/>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LightGBM</a:t>
            </a:r>
            <a:endParaRPr sz="6300" b="1" i="0" u="none" strike="noStrike" cap="none">
              <a:solidFill>
                <a:srgbClr val="F7B4A7"/>
              </a:solidFill>
              <a:latin typeface="Josefin Sans"/>
              <a:ea typeface="Josefin Sans"/>
              <a:cs typeface="Josefin Sans"/>
              <a:sym typeface="Josefin Sans"/>
            </a:endParaRPr>
          </a:p>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 Gradient Boosting Machine)</a:t>
            </a:r>
            <a:endParaRPr/>
          </a:p>
          <a:p>
            <a:pPr marL="0" marR="0" lvl="0" indent="0" algn="l" rtl="0">
              <a:lnSpc>
                <a:spcPct val="125428"/>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525" name="Google Shape;525;p42"/>
          <p:cNvSpPr txBox="1"/>
          <p:nvPr/>
        </p:nvSpPr>
        <p:spPr>
          <a:xfrm>
            <a:off x="2142738" y="6015937"/>
            <a:ext cx="12730880" cy="1210342"/>
          </a:xfrm>
          <a:prstGeom prst="rect">
            <a:avLst/>
          </a:prstGeom>
          <a:noFill/>
          <a:ln>
            <a:noFill/>
          </a:ln>
        </p:spPr>
        <p:txBody>
          <a:bodyPr spcFirstLastPara="1" wrap="square" lIns="0" tIns="0" rIns="0" bIns="0" anchor="t" anchorCtr="0">
            <a:spAutoFit/>
          </a:bodyPr>
          <a:lstStyle/>
          <a:p>
            <a:pPr marL="0" marR="0" lvl="0" indent="0" algn="l" rtl="0">
              <a:lnSpc>
                <a:spcPct val="19316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Gradient boosting framework dựa trên cây quyết định để làm tăng hiệu suất của model và làm giảm mức sử dụng bộ nhớ.</a:t>
            </a:r>
            <a:endParaRPr/>
          </a:p>
        </p:txBody>
      </p:sp>
      <p:pic>
        <p:nvPicPr>
          <p:cNvPr id="526" name="Google Shape;526;p4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D9819BE-6DC1-2C41-E881-D8E47F8D3266}"/>
              </a:ext>
            </a:extLst>
          </p:cNvPr>
          <p:cNvSpPr>
            <a:spLocks noGrp="1"/>
          </p:cNvSpPr>
          <p:nvPr>
            <p:ph type="sldNum" idx="12"/>
          </p:nvPr>
        </p:nvSpPr>
        <p:spPr>
          <a:xfrm>
            <a:off x="0" y="987271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31"/>
        <p:cNvGrpSpPr/>
        <p:nvPr/>
      </p:nvGrpSpPr>
      <p:grpSpPr>
        <a:xfrm>
          <a:off x="0" y="0"/>
          <a:ext cx="0" cy="0"/>
          <a:chOff x="0" y="0"/>
          <a:chExt cx="0" cy="0"/>
        </a:xfrm>
      </p:grpSpPr>
      <p:sp>
        <p:nvSpPr>
          <p:cNvPr id="532" name="Google Shape;532;p43"/>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Đặc điểm:</a:t>
            </a:r>
            <a:endParaRPr/>
          </a:p>
        </p:txBody>
      </p:sp>
      <p:sp>
        <p:nvSpPr>
          <p:cNvPr id="533" name="Google Shape;533;p43"/>
          <p:cNvSpPr txBox="1"/>
          <p:nvPr/>
        </p:nvSpPr>
        <p:spPr>
          <a:xfrm>
            <a:off x="2474579" y="2730435"/>
            <a:ext cx="611562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Tốc độ xử lý nhanh</a:t>
            </a:r>
            <a:endParaRPr sz="2500" b="0" i="0" u="none" strike="noStrike" cap="none">
              <a:solidFill>
                <a:srgbClr val="94DDDE"/>
              </a:solidFill>
              <a:latin typeface="Josefin Sans"/>
              <a:ea typeface="Josefin Sans"/>
              <a:cs typeface="Josefin Sans"/>
              <a:sym typeface="Josefin Sans"/>
            </a:endParaRPr>
          </a:p>
        </p:txBody>
      </p:sp>
      <p:sp>
        <p:nvSpPr>
          <p:cNvPr id="534" name="Google Shape;534;p43"/>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Tiết kiệm bộ nhớ</a:t>
            </a:r>
            <a:endParaRPr sz="2500" b="1" i="0" u="none" strike="noStrike" cap="none">
              <a:solidFill>
                <a:srgbClr val="94DDDE"/>
              </a:solidFill>
              <a:latin typeface="Josefin Sans"/>
              <a:ea typeface="Josefin Sans"/>
              <a:cs typeface="Josefin Sans"/>
              <a:sym typeface="Josefin Sans"/>
            </a:endParaRPr>
          </a:p>
        </p:txBody>
      </p:sp>
      <p:sp>
        <p:nvSpPr>
          <p:cNvPr id="535" name="Google Shape;535;p43"/>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Hỗ trợ đa luồng</a:t>
            </a:r>
            <a:endParaRPr sz="2500" b="0" i="0" u="none" strike="noStrike" cap="none">
              <a:solidFill>
                <a:srgbClr val="94DDDE"/>
              </a:solidFill>
              <a:latin typeface="Josefin Sans"/>
              <a:ea typeface="Josefin Sans"/>
              <a:cs typeface="Josefin Sans"/>
              <a:sym typeface="Josefin Sans"/>
            </a:endParaRPr>
          </a:p>
        </p:txBody>
      </p:sp>
      <p:sp>
        <p:nvSpPr>
          <p:cNvPr id="536" name="Google Shape;536;p43"/>
          <p:cNvSpPr txBox="1"/>
          <p:nvPr/>
        </p:nvSpPr>
        <p:spPr>
          <a:xfrm>
            <a:off x="2474583" y="5379816"/>
            <a:ext cx="5585813"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Tùy chỉnh linh hoạt</a:t>
            </a:r>
            <a:endParaRPr sz="2500" b="1" i="0" u="none" strike="noStrike" cap="none">
              <a:solidFill>
                <a:srgbClr val="94DDDE"/>
              </a:solidFill>
              <a:latin typeface="Josefin Sans"/>
              <a:ea typeface="Josefin Sans"/>
              <a:cs typeface="Josefin Sans"/>
              <a:sym typeface="Josefin Sans"/>
            </a:endParaRPr>
          </a:p>
        </p:txBody>
      </p:sp>
      <p:pic>
        <p:nvPicPr>
          <p:cNvPr id="537" name="Google Shape;537;p4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F1826E59-51A3-1B9A-9589-F69F6A346E5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4"/>
        <p:cNvGrpSpPr/>
        <p:nvPr/>
      </p:nvGrpSpPr>
      <p:grpSpPr>
        <a:xfrm>
          <a:off x="0" y="0"/>
          <a:ext cx="0" cy="0"/>
          <a:chOff x="0" y="0"/>
          <a:chExt cx="0" cy="0"/>
        </a:xfrm>
      </p:grpSpPr>
      <p:sp>
        <p:nvSpPr>
          <p:cNvPr id="165" name="Google Shape;165;p8"/>
          <p:cNvSpPr txBox="1"/>
          <p:nvPr/>
        </p:nvSpPr>
        <p:spPr>
          <a:xfrm>
            <a:off x="1401560" y="4077446"/>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Tương quan về dữ liệu</a:t>
            </a:r>
            <a:endParaRPr sz="6300" b="1" i="0" u="none" strike="noStrike" cap="none">
              <a:solidFill>
                <a:srgbClr val="2B4B82"/>
              </a:solidFill>
              <a:latin typeface="Josefin Sans"/>
              <a:ea typeface="Josefin Sans"/>
              <a:cs typeface="Josefin Sans"/>
              <a:sym typeface="Josefin Sans"/>
            </a:endParaRPr>
          </a:p>
        </p:txBody>
      </p:sp>
      <p:sp>
        <p:nvSpPr>
          <p:cNvPr id="166" name="Google Shape;166;p8"/>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167" name="Google Shape;167;p8"/>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168" name="Google Shape;168;p8"/>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169" name="Google Shape;169;p8"/>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170" name="Google Shape;170;p8"/>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6A28B38A-2BE6-EA09-850C-63E94DA55CA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42"/>
        <p:cNvGrpSpPr/>
        <p:nvPr/>
      </p:nvGrpSpPr>
      <p:grpSpPr>
        <a:xfrm>
          <a:off x="0" y="0"/>
          <a:ext cx="0" cy="0"/>
          <a:chOff x="0" y="0"/>
          <a:chExt cx="0" cy="0"/>
        </a:xfrm>
      </p:grpSpPr>
      <p:sp>
        <p:nvSpPr>
          <p:cNvPr id="543" name="Google Shape;543;p44"/>
          <p:cNvSpPr/>
          <p:nvPr/>
        </p:nvSpPr>
        <p:spPr>
          <a:xfrm>
            <a:off x="3948867" y="5898328"/>
            <a:ext cx="10625736" cy="3215322"/>
          </a:xfrm>
          <a:custGeom>
            <a:avLst/>
            <a:gdLst/>
            <a:ahLst/>
            <a:cxnLst/>
            <a:rect l="l" t="t" r="r" b="b"/>
            <a:pathLst>
              <a:path w="10625736" h="3215322" extrusionOk="0">
                <a:moveTo>
                  <a:pt x="0" y="0"/>
                </a:moveTo>
                <a:lnTo>
                  <a:pt x="10625736" y="0"/>
                </a:lnTo>
                <a:lnTo>
                  <a:pt x="10625736" y="3215321"/>
                </a:lnTo>
                <a:lnTo>
                  <a:pt x="0" y="3215321"/>
                </a:lnTo>
                <a:lnTo>
                  <a:pt x="0" y="0"/>
                </a:lnTo>
                <a:close/>
              </a:path>
            </a:pathLst>
          </a:custGeom>
          <a:blipFill rotWithShape="1">
            <a:blip r:embed="rId3">
              <a:alphaModFix/>
            </a:blip>
            <a:stretch>
              <a:fillRect t="-44173" b="-22423"/>
            </a:stretch>
          </a:blipFill>
          <a:ln>
            <a:noFill/>
          </a:ln>
        </p:spPr>
      </p:sp>
      <p:sp>
        <p:nvSpPr>
          <p:cNvPr id="544" name="Google Shape;544;p44"/>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Cải tiến:</a:t>
            </a:r>
            <a:endParaRPr/>
          </a:p>
        </p:txBody>
      </p:sp>
      <p:sp>
        <p:nvSpPr>
          <p:cNvPr id="545" name="Google Shape;545;p44"/>
          <p:cNvSpPr txBox="1"/>
          <p:nvPr/>
        </p:nvSpPr>
        <p:spPr>
          <a:xfrm>
            <a:off x="2723523" y="3068922"/>
            <a:ext cx="11987648"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Gradient-based One-Side Sampling (GOSS)</a:t>
            </a:r>
            <a:endParaRPr/>
          </a:p>
        </p:txBody>
      </p:sp>
      <p:sp>
        <p:nvSpPr>
          <p:cNvPr id="546" name="Google Shape;546;p44"/>
          <p:cNvSpPr txBox="1"/>
          <p:nvPr/>
        </p:nvSpPr>
        <p:spPr>
          <a:xfrm>
            <a:off x="2723523" y="3957224"/>
            <a:ext cx="1019219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Histogram-based Gradient Boosting</a:t>
            </a:r>
            <a:endParaRPr/>
          </a:p>
        </p:txBody>
      </p:sp>
      <p:sp>
        <p:nvSpPr>
          <p:cNvPr id="547" name="Google Shape;547;p44"/>
          <p:cNvSpPr txBox="1"/>
          <p:nvPr/>
        </p:nvSpPr>
        <p:spPr>
          <a:xfrm>
            <a:off x="2723523" y="4845525"/>
            <a:ext cx="8382016"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Leaf-wise Tree Growth</a:t>
            </a:r>
            <a:endParaRPr/>
          </a:p>
        </p:txBody>
      </p:sp>
      <p:pic>
        <p:nvPicPr>
          <p:cNvPr id="548" name="Google Shape;548;p4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C22C3DA-EA54-9054-AA2C-15BED8C883ED}"/>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1"/>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53"/>
        <p:cNvGrpSpPr/>
        <p:nvPr/>
      </p:nvGrpSpPr>
      <p:grpSpPr>
        <a:xfrm>
          <a:off x="0" y="0"/>
          <a:ext cx="0" cy="0"/>
          <a:chOff x="0" y="0"/>
          <a:chExt cx="0" cy="0"/>
        </a:xfrm>
      </p:grpSpPr>
      <p:sp>
        <p:nvSpPr>
          <p:cNvPr id="554" name="Google Shape;554;p45"/>
          <p:cNvSpPr txBox="1"/>
          <p:nvPr/>
        </p:nvSpPr>
        <p:spPr>
          <a:xfrm>
            <a:off x="1858303" y="1487012"/>
            <a:ext cx="8419032" cy="790666"/>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552" b="0" i="0" u="none" strike="noStrike" cap="none">
                <a:solidFill>
                  <a:srgbClr val="F7B4A7"/>
                </a:solidFill>
                <a:latin typeface="Josefin Sans"/>
                <a:ea typeface="Josefin Sans"/>
                <a:cs typeface="Josefin Sans"/>
                <a:sym typeface="Josefin Sans"/>
              </a:rPr>
              <a:t>Các siêu tham số quan trọng:</a:t>
            </a:r>
            <a:endParaRPr/>
          </a:p>
        </p:txBody>
      </p:sp>
      <p:sp>
        <p:nvSpPr>
          <p:cNvPr id="555" name="Google Shape;555;p45"/>
          <p:cNvSpPr txBox="1"/>
          <p:nvPr/>
        </p:nvSpPr>
        <p:spPr>
          <a:xfrm>
            <a:off x="2774148" y="5630366"/>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subsample</a:t>
            </a:r>
            <a:endParaRPr/>
          </a:p>
        </p:txBody>
      </p:sp>
      <p:sp>
        <p:nvSpPr>
          <p:cNvPr id="556" name="Google Shape;556;p45"/>
          <p:cNvSpPr txBox="1"/>
          <p:nvPr/>
        </p:nvSpPr>
        <p:spPr>
          <a:xfrm>
            <a:off x="2774148" y="4665864"/>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max_depth</a:t>
            </a:r>
            <a:endParaRPr/>
          </a:p>
        </p:txBody>
      </p:sp>
      <p:sp>
        <p:nvSpPr>
          <p:cNvPr id="557" name="Google Shape;557;p45"/>
          <p:cNvSpPr txBox="1"/>
          <p:nvPr/>
        </p:nvSpPr>
        <p:spPr>
          <a:xfrm>
            <a:off x="2685847" y="3697610"/>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learning_rate </a:t>
            </a:r>
            <a:endParaRPr/>
          </a:p>
        </p:txBody>
      </p:sp>
      <p:sp>
        <p:nvSpPr>
          <p:cNvPr id="558" name="Google Shape;558;p45"/>
          <p:cNvSpPr txBox="1"/>
          <p:nvPr/>
        </p:nvSpPr>
        <p:spPr>
          <a:xfrm>
            <a:off x="2685847" y="2833799"/>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num_iterations </a:t>
            </a:r>
            <a:endParaRPr/>
          </a:p>
        </p:txBody>
      </p:sp>
      <p:sp>
        <p:nvSpPr>
          <p:cNvPr id="559" name="Google Shape;559;p45"/>
          <p:cNvSpPr txBox="1"/>
          <p:nvPr/>
        </p:nvSpPr>
        <p:spPr>
          <a:xfrm>
            <a:off x="2774148" y="6490092"/>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min_child_samples</a:t>
            </a:r>
            <a:endParaRPr/>
          </a:p>
        </p:txBody>
      </p:sp>
      <p:sp>
        <p:nvSpPr>
          <p:cNvPr id="560" name="Google Shape;560;p45"/>
          <p:cNvSpPr txBox="1"/>
          <p:nvPr/>
        </p:nvSpPr>
        <p:spPr>
          <a:xfrm>
            <a:off x="2774148" y="7349818"/>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colsample</a:t>
            </a:r>
            <a:endParaRPr sz="4027" b="0" i="0" u="none" strike="noStrike" cap="none">
              <a:solidFill>
                <a:srgbClr val="94DDDE"/>
              </a:solidFill>
              <a:latin typeface="Josefin Sans"/>
              <a:ea typeface="Josefin Sans"/>
              <a:cs typeface="Josefin Sans"/>
              <a:sym typeface="Josefin Sans"/>
            </a:endParaRPr>
          </a:p>
        </p:txBody>
      </p:sp>
      <p:pic>
        <p:nvPicPr>
          <p:cNvPr id="561" name="Google Shape;561;p45"/>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1D020E39-CE29-DA48-CBDE-0D870F153D7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66"/>
        <p:cNvGrpSpPr/>
        <p:nvPr/>
      </p:nvGrpSpPr>
      <p:grpSpPr>
        <a:xfrm>
          <a:off x="0" y="0"/>
          <a:ext cx="0" cy="0"/>
          <a:chOff x="0" y="0"/>
          <a:chExt cx="0" cy="0"/>
        </a:xfrm>
      </p:grpSpPr>
      <p:sp>
        <p:nvSpPr>
          <p:cNvPr id="567" name="Google Shape;567;p46"/>
          <p:cNvSpPr txBox="1"/>
          <p:nvPr/>
        </p:nvSpPr>
        <p:spPr>
          <a:xfrm>
            <a:off x="720990" y="817588"/>
            <a:ext cx="5274300" cy="7389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4800" b="1" i="0" u="none" strike="noStrike" cap="none">
                <a:solidFill>
                  <a:srgbClr val="F7B4A7"/>
                </a:solidFill>
                <a:latin typeface="Josefin Sans"/>
                <a:ea typeface="Josefin Sans"/>
                <a:cs typeface="Josefin Sans"/>
                <a:sym typeface="Josefin Sans"/>
              </a:rPr>
              <a:t>Thực nghiệm</a:t>
            </a:r>
            <a:endParaRPr sz="4800" b="1" i="0" u="none" strike="noStrike" cap="none">
              <a:solidFill>
                <a:srgbClr val="F7B4A7"/>
              </a:solidFill>
              <a:latin typeface="Josefin Sans"/>
              <a:ea typeface="Josefin Sans"/>
              <a:cs typeface="Josefin Sans"/>
              <a:sym typeface="Josefin Sans"/>
            </a:endParaRPr>
          </a:p>
        </p:txBody>
      </p:sp>
      <p:sp>
        <p:nvSpPr>
          <p:cNvPr id="568" name="Google Shape;568;p46"/>
          <p:cNvSpPr txBox="1"/>
          <p:nvPr/>
        </p:nvSpPr>
        <p:spPr>
          <a:xfrm>
            <a:off x="1975755" y="1899808"/>
            <a:ext cx="4653645"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đặc trưng:</a:t>
            </a:r>
            <a:endParaRPr/>
          </a:p>
        </p:txBody>
      </p:sp>
      <p:pic>
        <p:nvPicPr>
          <p:cNvPr id="569" name="Google Shape;569;p46"/>
          <p:cNvPicPr preferRelativeResize="0"/>
          <p:nvPr/>
        </p:nvPicPr>
        <p:blipFill rotWithShape="1">
          <a:blip r:embed="rId3">
            <a:alphaModFix/>
          </a:blip>
          <a:srcRect/>
          <a:stretch/>
        </p:blipFill>
        <p:spPr>
          <a:xfrm>
            <a:off x="17526000" y="9525000"/>
            <a:ext cx="609600" cy="609600"/>
          </a:xfrm>
          <a:prstGeom prst="rect">
            <a:avLst/>
          </a:prstGeom>
          <a:noFill/>
          <a:ln>
            <a:noFill/>
          </a:ln>
        </p:spPr>
      </p:pic>
      <p:pic>
        <p:nvPicPr>
          <p:cNvPr id="571" name="Google Shape;571;p46"/>
          <p:cNvPicPr preferRelativeResize="0"/>
          <p:nvPr/>
        </p:nvPicPr>
        <p:blipFill>
          <a:blip r:embed="rId4">
            <a:alphaModFix/>
          </a:blip>
          <a:stretch>
            <a:fillRect/>
          </a:stretch>
        </p:blipFill>
        <p:spPr>
          <a:xfrm>
            <a:off x="1891250" y="2993325"/>
            <a:ext cx="14302124" cy="3538325"/>
          </a:xfrm>
          <a:prstGeom prst="rect">
            <a:avLst/>
          </a:prstGeom>
          <a:noFill/>
          <a:ln>
            <a:noFill/>
          </a:ln>
        </p:spPr>
      </p:pic>
      <p:sp>
        <p:nvSpPr>
          <p:cNvPr id="2" name="Slide Number Placeholder 1">
            <a:extLst>
              <a:ext uri="{FF2B5EF4-FFF2-40B4-BE49-F238E27FC236}">
                <a16:creationId xmlns:a16="http://schemas.microsoft.com/office/drawing/2014/main" id="{F81B6C48-1177-BD13-5C88-7E3979703EB4}"/>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75"/>
        <p:cNvGrpSpPr/>
        <p:nvPr/>
      </p:nvGrpSpPr>
      <p:grpSpPr>
        <a:xfrm>
          <a:off x="0" y="0"/>
          <a:ext cx="0" cy="0"/>
          <a:chOff x="0" y="0"/>
          <a:chExt cx="0" cy="0"/>
        </a:xfrm>
      </p:grpSpPr>
      <p:sp>
        <p:nvSpPr>
          <p:cNvPr id="576" name="Google Shape;576;p47"/>
          <p:cNvSpPr/>
          <p:nvPr/>
        </p:nvSpPr>
        <p:spPr>
          <a:xfrm>
            <a:off x="5027563" y="2923856"/>
            <a:ext cx="7201329" cy="5252734"/>
          </a:xfrm>
          <a:custGeom>
            <a:avLst/>
            <a:gdLst/>
            <a:ahLst/>
            <a:cxnLst/>
            <a:rect l="l" t="t" r="r" b="b"/>
            <a:pathLst>
              <a:path w="7201329" h="5252734" extrusionOk="0">
                <a:moveTo>
                  <a:pt x="0" y="0"/>
                </a:moveTo>
                <a:lnTo>
                  <a:pt x="7201329" y="0"/>
                </a:lnTo>
                <a:lnTo>
                  <a:pt x="7201329" y="5252734"/>
                </a:lnTo>
                <a:lnTo>
                  <a:pt x="0" y="5252734"/>
                </a:lnTo>
                <a:lnTo>
                  <a:pt x="0" y="0"/>
                </a:lnTo>
                <a:close/>
              </a:path>
            </a:pathLst>
          </a:custGeom>
          <a:blipFill rotWithShape="1">
            <a:blip r:embed="rId3">
              <a:alphaModFix/>
            </a:blip>
            <a:stretch>
              <a:fillRect/>
            </a:stretch>
          </a:blipFill>
          <a:ln>
            <a:noFill/>
          </a:ln>
        </p:spPr>
      </p:sp>
      <p:sp>
        <p:nvSpPr>
          <p:cNvPr id="577" name="Google Shape;577;p47"/>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siêu tham số:</a:t>
            </a:r>
            <a:endParaRPr/>
          </a:p>
        </p:txBody>
      </p:sp>
      <p:pic>
        <p:nvPicPr>
          <p:cNvPr id="578" name="Google Shape;578;p4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C9D4F96-5AE7-75D2-E75D-F4F72DF71953}"/>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83"/>
        <p:cNvGrpSpPr/>
        <p:nvPr/>
      </p:nvGrpSpPr>
      <p:grpSpPr>
        <a:xfrm>
          <a:off x="0" y="0"/>
          <a:ext cx="0" cy="0"/>
          <a:chOff x="0" y="0"/>
          <a:chExt cx="0" cy="0"/>
        </a:xfrm>
      </p:grpSpPr>
      <p:sp>
        <p:nvSpPr>
          <p:cNvPr id="584" name="Google Shape;584;p48"/>
          <p:cNvSpPr/>
          <p:nvPr/>
        </p:nvSpPr>
        <p:spPr>
          <a:xfrm>
            <a:off x="2655217" y="2682383"/>
            <a:ext cx="11961504" cy="3964692"/>
          </a:xfrm>
          <a:custGeom>
            <a:avLst/>
            <a:gdLst/>
            <a:ahLst/>
            <a:cxnLst/>
            <a:rect l="l" t="t" r="r" b="b"/>
            <a:pathLst>
              <a:path w="11961504" h="3964692" extrusionOk="0">
                <a:moveTo>
                  <a:pt x="0" y="0"/>
                </a:moveTo>
                <a:lnTo>
                  <a:pt x="11961504" y="0"/>
                </a:lnTo>
                <a:lnTo>
                  <a:pt x="11961504" y="3964693"/>
                </a:lnTo>
                <a:lnTo>
                  <a:pt x="0" y="3964693"/>
                </a:lnTo>
                <a:lnTo>
                  <a:pt x="0" y="0"/>
                </a:lnTo>
                <a:close/>
              </a:path>
            </a:pathLst>
          </a:custGeom>
          <a:blipFill rotWithShape="1">
            <a:blip r:embed="rId3">
              <a:alphaModFix/>
            </a:blip>
            <a:stretch>
              <a:fillRect/>
            </a:stretch>
          </a:blipFill>
          <a:ln>
            <a:noFill/>
          </a:ln>
        </p:spPr>
      </p:sp>
      <p:sp>
        <p:nvSpPr>
          <p:cNvPr id="585" name="Google Shape;585;p48"/>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Tìm threshold:</a:t>
            </a:r>
            <a:endParaRPr/>
          </a:p>
        </p:txBody>
      </p:sp>
      <p:pic>
        <p:nvPicPr>
          <p:cNvPr id="586" name="Google Shape;586;p4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F22C2A9-AA17-916C-AF16-764900A8654A}"/>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91"/>
        <p:cNvGrpSpPr/>
        <p:nvPr/>
      </p:nvGrpSpPr>
      <p:grpSpPr>
        <a:xfrm>
          <a:off x="0" y="0"/>
          <a:ext cx="0" cy="0"/>
          <a:chOff x="0" y="0"/>
          <a:chExt cx="0" cy="0"/>
        </a:xfrm>
      </p:grpSpPr>
      <p:sp>
        <p:nvSpPr>
          <p:cNvPr id="592" name="Google Shape;592;p49"/>
          <p:cNvSpPr/>
          <p:nvPr/>
        </p:nvSpPr>
        <p:spPr>
          <a:xfrm>
            <a:off x="4341501" y="1878697"/>
            <a:ext cx="4802503" cy="6594110"/>
          </a:xfrm>
          <a:custGeom>
            <a:avLst/>
            <a:gdLst/>
            <a:ahLst/>
            <a:cxnLst/>
            <a:rect l="l" t="t" r="r" b="b"/>
            <a:pathLst>
              <a:path w="4802503" h="6594110" extrusionOk="0">
                <a:moveTo>
                  <a:pt x="0" y="0"/>
                </a:moveTo>
                <a:lnTo>
                  <a:pt x="4802503" y="0"/>
                </a:lnTo>
                <a:lnTo>
                  <a:pt x="4802503" y="6594110"/>
                </a:lnTo>
                <a:lnTo>
                  <a:pt x="0" y="6594110"/>
                </a:lnTo>
                <a:lnTo>
                  <a:pt x="0" y="0"/>
                </a:lnTo>
                <a:close/>
              </a:path>
            </a:pathLst>
          </a:custGeom>
          <a:blipFill rotWithShape="1">
            <a:blip r:embed="rId3">
              <a:alphaModFix/>
            </a:blip>
            <a:stretch>
              <a:fillRect/>
            </a:stretch>
          </a:blipFill>
          <a:ln>
            <a:noFill/>
          </a:ln>
        </p:spPr>
      </p:sp>
      <p:sp>
        <p:nvSpPr>
          <p:cNvPr id="593" name="Google Shape;593;p49"/>
          <p:cNvSpPr txBox="1"/>
          <p:nvPr/>
        </p:nvSpPr>
        <p:spPr>
          <a:xfrm>
            <a:off x="1218600" y="904119"/>
            <a:ext cx="13650922" cy="619125"/>
          </a:xfrm>
          <a:prstGeom prst="rect">
            <a:avLst/>
          </a:prstGeom>
          <a:noFill/>
          <a:ln>
            <a:noFill/>
          </a:ln>
        </p:spPr>
        <p:txBody>
          <a:bodyPr spcFirstLastPara="1" wrap="square" lIns="0" tIns="0" rIns="0" bIns="0" anchor="t" anchorCtr="0">
            <a:spAutoFit/>
          </a:bodyPr>
          <a:lstStyle/>
          <a:p>
            <a:pPr marL="0" marR="0" lvl="0" indent="0" algn="l" rtl="0">
              <a:lnSpc>
                <a:spcPct val="136971"/>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594" name="Google Shape;594;p49"/>
          <p:cNvSpPr txBox="1"/>
          <p:nvPr/>
        </p:nvSpPr>
        <p:spPr>
          <a:xfrm>
            <a:off x="1325209" y="8761592"/>
            <a:ext cx="158197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595" name="Google Shape;595;p49"/>
          <p:cNvPicPr preferRelativeResize="0"/>
          <p:nvPr/>
        </p:nvPicPr>
        <p:blipFill rotWithShape="1">
          <a:blip r:embed="rId4">
            <a:alphaModFix/>
          </a:blip>
          <a:srcRect/>
          <a:stretch/>
        </p:blipFill>
        <p:spPr>
          <a:xfrm>
            <a:off x="10820400" y="4867644"/>
            <a:ext cx="3927270" cy="1342656"/>
          </a:xfrm>
          <a:prstGeom prst="rect">
            <a:avLst/>
          </a:prstGeom>
          <a:noFill/>
          <a:ln>
            <a:noFill/>
          </a:ln>
        </p:spPr>
      </p:pic>
      <p:pic>
        <p:nvPicPr>
          <p:cNvPr id="596" name="Google Shape;596;p49"/>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B3270F2-EFB0-A172-DD7C-8876F44443F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1"/>
        <p:cNvGrpSpPr/>
        <p:nvPr/>
      </p:nvGrpSpPr>
      <p:grpSpPr>
        <a:xfrm>
          <a:off x="0" y="0"/>
          <a:ext cx="0" cy="0"/>
          <a:chOff x="0" y="0"/>
          <a:chExt cx="0" cy="0"/>
        </a:xfrm>
      </p:grpSpPr>
      <p:sp>
        <p:nvSpPr>
          <p:cNvPr id="602" name="Google Shape;602;p50"/>
          <p:cNvSpPr txBox="1"/>
          <p:nvPr/>
        </p:nvSpPr>
        <p:spPr>
          <a:xfrm>
            <a:off x="2021463" y="2560800"/>
            <a:ext cx="9503515" cy="2176105"/>
          </a:xfrm>
          <a:prstGeom prst="rect">
            <a:avLst/>
          </a:prstGeom>
          <a:noFill/>
          <a:ln>
            <a:noFill/>
          </a:ln>
        </p:spPr>
        <p:txBody>
          <a:bodyPr spcFirstLastPara="1" wrap="square" lIns="0" tIns="0" rIns="0" bIns="0" anchor="t" anchorCtr="0">
            <a:spAutoFit/>
          </a:bodyPr>
          <a:lstStyle/>
          <a:p>
            <a:pPr marL="0" marR="0" lvl="0" indent="0" algn="l" rtl="0">
              <a:lnSpc>
                <a:spcPct val="13371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Random Forest</a:t>
            </a:r>
            <a:endParaRPr/>
          </a:p>
          <a:p>
            <a:pPr marL="0" marR="0" lvl="0" indent="0" algn="l" rtl="0">
              <a:lnSpc>
                <a:spcPct val="133714"/>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603" name="Google Shape;603;p50"/>
          <p:cNvSpPr txBox="1"/>
          <p:nvPr/>
        </p:nvSpPr>
        <p:spPr>
          <a:xfrm>
            <a:off x="2041516" y="4323799"/>
            <a:ext cx="12860239" cy="2452594"/>
          </a:xfrm>
          <a:prstGeom prst="rect">
            <a:avLst/>
          </a:prstGeom>
          <a:noFill/>
          <a:ln>
            <a:noFill/>
          </a:ln>
        </p:spPr>
        <p:txBody>
          <a:bodyPr spcFirstLastPara="1" wrap="square" lIns="0" tIns="0" rIns="0" bIns="0" anchor="t" anchorCtr="0">
            <a:spAutoFit/>
          </a:bodyPr>
          <a:lstStyle/>
          <a:p>
            <a:pPr marL="0" marR="0" lvl="0" indent="0" algn="l" rtl="0">
              <a:lnSpc>
                <a:spcPct val="1951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Random forest là 1 thuật toán học máy thông dụng, nó kết hợp nhiều đầu ra của cây quyết định để đưa ra kết quả cuối cùng. Tính linh hoạt và dễ sử dụng của thuật toán đã thúc đẩy việc sử dụng thuật toán này. Random forest có thể xử lý cả 2 vấn đề phân loại và hồi quy.</a:t>
            </a:r>
            <a:endParaRPr/>
          </a:p>
        </p:txBody>
      </p:sp>
      <p:pic>
        <p:nvPicPr>
          <p:cNvPr id="604" name="Google Shape;604;p5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E7A2B31-51C7-E8B5-8F3F-3E665CD99B6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9"/>
        <p:cNvGrpSpPr/>
        <p:nvPr/>
      </p:nvGrpSpPr>
      <p:grpSpPr>
        <a:xfrm>
          <a:off x="0" y="0"/>
          <a:ext cx="0" cy="0"/>
          <a:chOff x="0" y="0"/>
          <a:chExt cx="0" cy="0"/>
        </a:xfrm>
      </p:grpSpPr>
      <p:sp>
        <p:nvSpPr>
          <p:cNvPr id="610" name="Google Shape;610;p51"/>
          <p:cNvSpPr/>
          <p:nvPr/>
        </p:nvSpPr>
        <p:spPr>
          <a:xfrm>
            <a:off x="4169678" y="4001250"/>
            <a:ext cx="9044285" cy="5243437"/>
          </a:xfrm>
          <a:custGeom>
            <a:avLst/>
            <a:gdLst/>
            <a:ahLst/>
            <a:cxnLst/>
            <a:rect l="l" t="t" r="r" b="b"/>
            <a:pathLst>
              <a:path w="9044285" h="5243437" extrusionOk="0">
                <a:moveTo>
                  <a:pt x="0" y="0"/>
                </a:moveTo>
                <a:lnTo>
                  <a:pt x="9044285" y="0"/>
                </a:lnTo>
                <a:lnTo>
                  <a:pt x="9044285" y="5243437"/>
                </a:lnTo>
                <a:lnTo>
                  <a:pt x="0" y="5243437"/>
                </a:lnTo>
                <a:lnTo>
                  <a:pt x="0" y="0"/>
                </a:lnTo>
                <a:close/>
              </a:path>
            </a:pathLst>
          </a:custGeom>
          <a:blipFill rotWithShape="1">
            <a:blip r:embed="rId3">
              <a:alphaModFix/>
            </a:blip>
            <a:stretch>
              <a:fillRect t="-6532" b="-6532"/>
            </a:stretch>
          </a:blipFill>
          <a:ln>
            <a:noFill/>
          </a:ln>
        </p:spPr>
      </p:sp>
      <p:sp>
        <p:nvSpPr>
          <p:cNvPr id="611" name="Google Shape;611;p51"/>
          <p:cNvSpPr txBox="1"/>
          <p:nvPr/>
        </p:nvSpPr>
        <p:spPr>
          <a:xfrm>
            <a:off x="2438400" y="723900"/>
            <a:ext cx="12003774" cy="2500685"/>
          </a:xfrm>
          <a:prstGeom prst="rect">
            <a:avLst/>
          </a:prstGeom>
          <a:noFill/>
          <a:ln>
            <a:noFill/>
          </a:ln>
        </p:spPr>
        <p:txBody>
          <a:bodyPr spcFirstLastPara="1" wrap="square" lIns="0" tIns="0" rIns="0" bIns="0" anchor="t" anchorCtr="0">
            <a:spAutoFit/>
          </a:bodyPr>
          <a:lstStyle/>
          <a:p>
            <a:pPr marL="383492" marR="0" lvl="1" indent="0" algn="l" rtl="0">
              <a:lnSpc>
                <a:spcPct val="1989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Ý tưởng chính của Random Forest là xây dựng một tập hợp các cây quyết định độc lập, mỗi cây được huấn luyện trên một tập dữ liệu con ngẫu nhiên từ tập huấn luyện gốc. Sau đó, dự đoán cuối cùng được tính bằng cách kết hợp kết quả của các cây thành viên</a:t>
            </a:r>
            <a:endParaRPr sz="2500" b="0" i="0" u="none" strike="noStrike" cap="none">
              <a:solidFill>
                <a:srgbClr val="94DDDE"/>
              </a:solidFill>
              <a:latin typeface="Josefin Sans"/>
              <a:ea typeface="Josefin Sans"/>
              <a:cs typeface="Josefin Sans"/>
              <a:sym typeface="Josefin Sans"/>
            </a:endParaRPr>
          </a:p>
        </p:txBody>
      </p:sp>
      <p:pic>
        <p:nvPicPr>
          <p:cNvPr id="612" name="Google Shape;612;p5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DEBC0F8-4733-B0B6-A5F9-662C3BA5CB6D}"/>
              </a:ext>
            </a:extLst>
          </p:cNvPr>
          <p:cNvSpPr>
            <a:spLocks noGrp="1"/>
          </p:cNvSpPr>
          <p:nvPr>
            <p:ph type="sldNum" idx="12"/>
          </p:nvPr>
        </p:nvSpPr>
        <p:spPr>
          <a:xfrm>
            <a:off x="0" y="986472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17"/>
        <p:cNvGrpSpPr/>
        <p:nvPr/>
      </p:nvGrpSpPr>
      <p:grpSpPr>
        <a:xfrm>
          <a:off x="0" y="0"/>
          <a:ext cx="0" cy="0"/>
          <a:chOff x="0" y="0"/>
          <a:chExt cx="0" cy="0"/>
        </a:xfrm>
      </p:grpSpPr>
      <p:sp>
        <p:nvSpPr>
          <p:cNvPr id="618" name="Google Shape;618;p52"/>
          <p:cNvSpPr txBox="1"/>
          <p:nvPr/>
        </p:nvSpPr>
        <p:spPr>
          <a:xfrm>
            <a:off x="1858303" y="1487012"/>
            <a:ext cx="859563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Các siêu tham số quan trọng:</a:t>
            </a:r>
            <a:endParaRPr/>
          </a:p>
        </p:txBody>
      </p:sp>
      <p:sp>
        <p:nvSpPr>
          <p:cNvPr id="619" name="Google Shape;619;p52"/>
          <p:cNvSpPr txBox="1"/>
          <p:nvPr/>
        </p:nvSpPr>
        <p:spPr>
          <a:xfrm>
            <a:off x="2474583" y="2730435"/>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n_estimators</a:t>
            </a:r>
            <a:endParaRPr sz="2500" b="1" i="0" u="none" strike="noStrike" cap="none">
              <a:solidFill>
                <a:srgbClr val="94DDDE"/>
              </a:solidFill>
              <a:latin typeface="Josefin Sans"/>
              <a:ea typeface="Josefin Sans"/>
              <a:cs typeface="Josefin Sans"/>
              <a:sym typeface="Josefin Sans"/>
            </a:endParaRPr>
          </a:p>
        </p:txBody>
      </p:sp>
      <p:sp>
        <p:nvSpPr>
          <p:cNvPr id="620" name="Google Shape;620;p52"/>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max_features</a:t>
            </a:r>
            <a:endParaRPr/>
          </a:p>
        </p:txBody>
      </p:sp>
      <p:sp>
        <p:nvSpPr>
          <p:cNvPr id="621" name="Google Shape;621;p52"/>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max_depth </a:t>
            </a:r>
            <a:endParaRPr/>
          </a:p>
        </p:txBody>
      </p:sp>
      <p:sp>
        <p:nvSpPr>
          <p:cNvPr id="622" name="Google Shape;622;p52"/>
          <p:cNvSpPr txBox="1"/>
          <p:nvPr/>
        </p:nvSpPr>
        <p:spPr>
          <a:xfrm>
            <a:off x="2474583" y="5379816"/>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min_samples_split </a:t>
            </a:r>
            <a:endParaRPr/>
          </a:p>
        </p:txBody>
      </p:sp>
      <p:sp>
        <p:nvSpPr>
          <p:cNvPr id="623" name="Google Shape;623;p52"/>
          <p:cNvSpPr txBox="1"/>
          <p:nvPr/>
        </p:nvSpPr>
        <p:spPr>
          <a:xfrm>
            <a:off x="2474583" y="6091457"/>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min_samples_leaf</a:t>
            </a:r>
            <a:endParaRPr/>
          </a:p>
        </p:txBody>
      </p:sp>
      <p:pic>
        <p:nvPicPr>
          <p:cNvPr id="624" name="Google Shape;624;p5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098CAFC-4550-E295-7E0B-FC6ACD1D1F2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1"/>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29"/>
        <p:cNvGrpSpPr/>
        <p:nvPr/>
      </p:nvGrpSpPr>
      <p:grpSpPr>
        <a:xfrm>
          <a:off x="0" y="0"/>
          <a:ext cx="0" cy="0"/>
          <a:chOff x="0" y="0"/>
          <a:chExt cx="0" cy="0"/>
        </a:xfrm>
      </p:grpSpPr>
      <p:sp>
        <p:nvSpPr>
          <p:cNvPr id="630" name="Google Shape;630;p53"/>
          <p:cNvSpPr txBox="1"/>
          <p:nvPr/>
        </p:nvSpPr>
        <p:spPr>
          <a:xfrm>
            <a:off x="794157" y="774510"/>
            <a:ext cx="5070600" cy="754200"/>
          </a:xfrm>
          <a:prstGeom prst="rect">
            <a:avLst/>
          </a:prstGeom>
          <a:noFill/>
          <a:ln>
            <a:noFill/>
          </a:ln>
        </p:spPr>
        <p:txBody>
          <a:bodyPr spcFirstLastPara="1" wrap="square" lIns="0" tIns="0" rIns="0" bIns="0" anchor="t" anchorCtr="0">
            <a:spAutoFit/>
          </a:bodyPr>
          <a:lstStyle/>
          <a:p>
            <a:pPr marL="0" marR="0" lvl="0" indent="0" algn="ctr" rtl="0">
              <a:lnSpc>
                <a:spcPct val="104047"/>
              </a:lnSpc>
              <a:spcBef>
                <a:spcPts val="0"/>
              </a:spcBef>
              <a:spcAft>
                <a:spcPts val="0"/>
              </a:spcAft>
              <a:buNone/>
            </a:pPr>
            <a:r>
              <a:rPr lang="en-US" sz="4900" b="1" i="0" u="none" strike="noStrike" cap="none">
                <a:solidFill>
                  <a:srgbClr val="F7B4A7"/>
                </a:solidFill>
                <a:latin typeface="Josefin Sans"/>
                <a:ea typeface="Josefin Sans"/>
                <a:cs typeface="Josefin Sans"/>
                <a:sym typeface="Josefin Sans"/>
              </a:rPr>
              <a:t>Thực nghiệm</a:t>
            </a:r>
            <a:endParaRPr sz="4900" b="1" i="0" u="none" strike="noStrike" cap="none">
              <a:solidFill>
                <a:srgbClr val="F7B4A7"/>
              </a:solidFill>
              <a:latin typeface="Josefin Sans"/>
              <a:ea typeface="Josefin Sans"/>
              <a:cs typeface="Josefin Sans"/>
              <a:sym typeface="Josefin Sans"/>
            </a:endParaRPr>
          </a:p>
        </p:txBody>
      </p:sp>
      <p:sp>
        <p:nvSpPr>
          <p:cNvPr id="631" name="Google Shape;631;p53"/>
          <p:cNvSpPr txBox="1"/>
          <p:nvPr/>
        </p:nvSpPr>
        <p:spPr>
          <a:xfrm>
            <a:off x="2054374" y="1837993"/>
            <a:ext cx="4291500" cy="538800"/>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đặc trưng</a:t>
            </a:r>
            <a:endParaRPr sz="3500" b="1" i="0" u="none" strike="noStrike" cap="none">
              <a:solidFill>
                <a:srgbClr val="F7B4A7"/>
              </a:solidFill>
              <a:latin typeface="Josefin Sans"/>
              <a:ea typeface="Josefin Sans"/>
              <a:cs typeface="Josefin Sans"/>
              <a:sym typeface="Josefin Sans"/>
            </a:endParaRPr>
          </a:p>
        </p:txBody>
      </p:sp>
      <p:pic>
        <p:nvPicPr>
          <p:cNvPr id="632" name="Google Shape;632;p53"/>
          <p:cNvPicPr preferRelativeResize="0"/>
          <p:nvPr/>
        </p:nvPicPr>
        <p:blipFill rotWithShape="1">
          <a:blip r:embed="rId3">
            <a:alphaModFix/>
          </a:blip>
          <a:srcRect/>
          <a:stretch/>
        </p:blipFill>
        <p:spPr>
          <a:xfrm>
            <a:off x="17526000" y="9525000"/>
            <a:ext cx="609600" cy="609600"/>
          </a:xfrm>
          <a:prstGeom prst="rect">
            <a:avLst/>
          </a:prstGeom>
          <a:noFill/>
          <a:ln>
            <a:noFill/>
          </a:ln>
        </p:spPr>
      </p:pic>
      <p:pic>
        <p:nvPicPr>
          <p:cNvPr id="634" name="Google Shape;634;p53"/>
          <p:cNvPicPr preferRelativeResize="0"/>
          <p:nvPr/>
        </p:nvPicPr>
        <p:blipFill>
          <a:blip r:embed="rId4">
            <a:alphaModFix/>
          </a:blip>
          <a:stretch>
            <a:fillRect/>
          </a:stretch>
        </p:blipFill>
        <p:spPr>
          <a:xfrm>
            <a:off x="1682163" y="2996806"/>
            <a:ext cx="14689926" cy="3856325"/>
          </a:xfrm>
          <a:prstGeom prst="rect">
            <a:avLst/>
          </a:prstGeom>
          <a:noFill/>
          <a:ln>
            <a:noFill/>
          </a:ln>
        </p:spPr>
      </p:pic>
      <p:sp>
        <p:nvSpPr>
          <p:cNvPr id="2" name="Slide Number Placeholder 1">
            <a:extLst>
              <a:ext uri="{FF2B5EF4-FFF2-40B4-BE49-F238E27FC236}">
                <a16:creationId xmlns:a16="http://schemas.microsoft.com/office/drawing/2014/main" id="{02DF8273-C951-2CC5-4234-0FA1BC956C1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5"/>
        <p:cNvGrpSpPr/>
        <p:nvPr/>
      </p:nvGrpSpPr>
      <p:grpSpPr>
        <a:xfrm>
          <a:off x="0" y="0"/>
          <a:ext cx="0" cy="0"/>
          <a:chOff x="0" y="0"/>
          <a:chExt cx="0" cy="0"/>
        </a:xfrm>
      </p:grpSpPr>
      <p:sp>
        <p:nvSpPr>
          <p:cNvPr id="176" name="Google Shape;176;p9"/>
          <p:cNvSpPr/>
          <p:nvPr/>
        </p:nvSpPr>
        <p:spPr>
          <a:xfrm>
            <a:off x="2818464" y="1028700"/>
            <a:ext cx="12651079" cy="7056680"/>
          </a:xfrm>
          <a:custGeom>
            <a:avLst/>
            <a:gdLst/>
            <a:ahLst/>
            <a:cxnLst/>
            <a:rect l="l" t="t" r="r" b="b"/>
            <a:pathLst>
              <a:path w="12651079" h="7056680" extrusionOk="0">
                <a:moveTo>
                  <a:pt x="0" y="0"/>
                </a:moveTo>
                <a:lnTo>
                  <a:pt x="12651080" y="0"/>
                </a:lnTo>
                <a:lnTo>
                  <a:pt x="12651080" y="7056680"/>
                </a:lnTo>
                <a:lnTo>
                  <a:pt x="0" y="7056680"/>
                </a:lnTo>
                <a:lnTo>
                  <a:pt x="0" y="0"/>
                </a:lnTo>
                <a:close/>
              </a:path>
            </a:pathLst>
          </a:custGeom>
          <a:blipFill rotWithShape="1">
            <a:blip r:embed="rId3">
              <a:alphaModFix/>
            </a:blip>
            <a:stretch>
              <a:fillRect/>
            </a:stretch>
          </a:blipFill>
          <a:ln>
            <a:noFill/>
          </a:ln>
        </p:spPr>
      </p:sp>
      <p:sp>
        <p:nvSpPr>
          <p:cNvPr id="177" name="Google Shape;177;p9"/>
          <p:cNvSpPr txBox="1"/>
          <p:nvPr/>
        </p:nvSpPr>
        <p:spPr>
          <a:xfrm>
            <a:off x="4607824"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Train</a:t>
            </a:r>
            <a:endParaRPr/>
          </a:p>
        </p:txBody>
      </p:sp>
      <p:pic>
        <p:nvPicPr>
          <p:cNvPr id="178" name="Google Shape;178;p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A3C1F804-3F6F-B729-A519-CD2589CC5641}"/>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38"/>
        <p:cNvGrpSpPr/>
        <p:nvPr/>
      </p:nvGrpSpPr>
      <p:grpSpPr>
        <a:xfrm>
          <a:off x="0" y="0"/>
          <a:ext cx="0" cy="0"/>
          <a:chOff x="0" y="0"/>
          <a:chExt cx="0" cy="0"/>
        </a:xfrm>
      </p:grpSpPr>
      <p:sp>
        <p:nvSpPr>
          <p:cNvPr id="639" name="Google Shape;639;p54"/>
          <p:cNvSpPr txBox="1"/>
          <p:nvPr/>
        </p:nvSpPr>
        <p:spPr>
          <a:xfrm>
            <a:off x="1219200" y="2857500"/>
            <a:ext cx="15335399" cy="506832"/>
          </a:xfrm>
          <a:prstGeom prst="rect">
            <a:avLst/>
          </a:prstGeom>
          <a:noFill/>
          <a:ln>
            <a:noFill/>
          </a:ln>
        </p:spPr>
        <p:txBody>
          <a:bodyPr spcFirstLastPara="1" wrap="square" lIns="0" tIns="0" rIns="0" bIns="0" anchor="t" anchorCtr="0">
            <a:spAutoFit/>
          </a:bodyPr>
          <a:lstStyle/>
          <a:p>
            <a:pPr marL="0" marR="0" lvl="0" indent="0" algn="l" rtl="0">
              <a:lnSpc>
                <a:spcPct val="163560"/>
              </a:lnSpc>
              <a:spcBef>
                <a:spcPts val="0"/>
              </a:spcBef>
              <a:spcAft>
                <a:spcPts val="0"/>
              </a:spcAft>
              <a:buNone/>
            </a:pPr>
            <a:r>
              <a:rPr lang="en-US" sz="2500" b="0" i="0" u="none" strike="noStrike" cap="none">
                <a:solidFill>
                  <a:srgbClr val="F7B4A7"/>
                </a:solidFill>
                <a:latin typeface="Josefin Sans"/>
                <a:ea typeface="Josefin Sans"/>
                <a:cs typeface="Josefin Sans"/>
                <a:sym typeface="Josefin Sans"/>
              </a:rPr>
              <a:t>Các siêu tham số đang để mặc định theo thư viện sklearn.ensemble.RandomForestClassifier.</a:t>
            </a:r>
            <a:endParaRPr/>
          </a:p>
        </p:txBody>
      </p:sp>
      <p:sp>
        <p:nvSpPr>
          <p:cNvPr id="640" name="Google Shape;640;p54"/>
          <p:cNvSpPr txBox="1"/>
          <p:nvPr/>
        </p:nvSpPr>
        <p:spPr>
          <a:xfrm>
            <a:off x="2487110" y="3626301"/>
            <a:ext cx="6989091" cy="2540760"/>
          </a:xfrm>
          <a:prstGeom prst="rect">
            <a:avLst/>
          </a:prstGeom>
          <a:noFill/>
          <a:ln>
            <a:noFill/>
          </a:ln>
        </p:spPr>
        <p:txBody>
          <a:bodyPr spcFirstLastPara="1" wrap="square" lIns="0" tIns="0" rIns="0" bIns="0" anchor="t" anchorCtr="0">
            <a:spAutoFit/>
          </a:bodyPr>
          <a:lstStyle/>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n_estimators: default = 100</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criterion: default = 'gini'</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min_samples_split: default = 2</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min_samples_leaf: d efault = 1</a:t>
            </a:r>
            <a:endParaRPr/>
          </a:p>
        </p:txBody>
      </p:sp>
      <p:sp>
        <p:nvSpPr>
          <p:cNvPr id="641" name="Google Shape;641;p54"/>
          <p:cNvSpPr txBox="1"/>
          <p:nvPr/>
        </p:nvSpPr>
        <p:spPr>
          <a:xfrm>
            <a:off x="973191" y="1616497"/>
            <a:ext cx="4900315" cy="648438"/>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siêu tham số</a:t>
            </a:r>
            <a:endParaRPr sz="3500" b="1" i="0" u="none" strike="noStrike" cap="none">
              <a:solidFill>
                <a:srgbClr val="F7B4A7"/>
              </a:solidFill>
              <a:latin typeface="Josefin Sans"/>
              <a:ea typeface="Josefin Sans"/>
              <a:cs typeface="Josefin Sans"/>
              <a:sym typeface="Josefin Sans"/>
            </a:endParaRPr>
          </a:p>
        </p:txBody>
      </p:sp>
      <p:pic>
        <p:nvPicPr>
          <p:cNvPr id="642" name="Google Shape;642;p54"/>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00EBD8CB-D8BD-1A16-9532-68AEC538FA9E}"/>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1"/>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47"/>
        <p:cNvGrpSpPr/>
        <p:nvPr/>
      </p:nvGrpSpPr>
      <p:grpSpPr>
        <a:xfrm>
          <a:off x="0" y="0"/>
          <a:ext cx="0" cy="0"/>
          <a:chOff x="0" y="0"/>
          <a:chExt cx="0" cy="0"/>
        </a:xfrm>
      </p:grpSpPr>
      <p:sp>
        <p:nvSpPr>
          <p:cNvPr id="648" name="Google Shape;648;p55"/>
          <p:cNvSpPr/>
          <p:nvPr/>
        </p:nvSpPr>
        <p:spPr>
          <a:xfrm>
            <a:off x="1905564" y="1580351"/>
            <a:ext cx="6466667" cy="6983470"/>
          </a:xfrm>
          <a:custGeom>
            <a:avLst/>
            <a:gdLst/>
            <a:ahLst/>
            <a:cxnLst/>
            <a:rect l="l" t="t" r="r" b="b"/>
            <a:pathLst>
              <a:path w="6466667" h="6983470" extrusionOk="0">
                <a:moveTo>
                  <a:pt x="0" y="0"/>
                </a:moveTo>
                <a:lnTo>
                  <a:pt x="6466666" y="0"/>
                </a:lnTo>
                <a:lnTo>
                  <a:pt x="6466666" y="6983470"/>
                </a:lnTo>
                <a:lnTo>
                  <a:pt x="0" y="6983470"/>
                </a:lnTo>
                <a:lnTo>
                  <a:pt x="0" y="0"/>
                </a:lnTo>
                <a:close/>
              </a:path>
            </a:pathLst>
          </a:custGeom>
          <a:blipFill rotWithShape="1">
            <a:blip r:embed="rId3">
              <a:alphaModFix/>
            </a:blip>
            <a:stretch>
              <a:fillRect/>
            </a:stretch>
          </a:blipFill>
          <a:ln>
            <a:noFill/>
          </a:ln>
        </p:spPr>
      </p:sp>
      <p:sp>
        <p:nvSpPr>
          <p:cNvPr id="649" name="Google Shape;649;p55"/>
          <p:cNvSpPr txBox="1"/>
          <p:nvPr/>
        </p:nvSpPr>
        <p:spPr>
          <a:xfrm>
            <a:off x="1295717" y="837401"/>
            <a:ext cx="15696566" cy="557845"/>
          </a:xfrm>
          <a:prstGeom prst="rect">
            <a:avLst/>
          </a:prstGeom>
          <a:noFill/>
          <a:ln>
            <a:noFill/>
          </a:ln>
        </p:spPr>
        <p:txBody>
          <a:bodyPr spcFirstLastPara="1" wrap="square" lIns="0" tIns="0" rIns="0" bIns="0" anchor="t" anchorCtr="0">
            <a:spAutoFit/>
          </a:bodyPr>
          <a:lstStyle/>
          <a:p>
            <a:pPr marL="0" marR="0" lvl="0" indent="0" algn="l" rtl="0">
              <a:lnSpc>
                <a:spcPct val="126685"/>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650" name="Google Shape;650;p55"/>
          <p:cNvSpPr txBox="1"/>
          <p:nvPr/>
        </p:nvSpPr>
        <p:spPr>
          <a:xfrm>
            <a:off x="1325209" y="8761592"/>
            <a:ext cx="158959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651" name="Google Shape;651;p55"/>
          <p:cNvPicPr preferRelativeResize="0"/>
          <p:nvPr/>
        </p:nvPicPr>
        <p:blipFill rotWithShape="1">
          <a:blip r:embed="rId4">
            <a:alphaModFix/>
          </a:blip>
          <a:srcRect/>
          <a:stretch/>
        </p:blipFill>
        <p:spPr>
          <a:xfrm>
            <a:off x="9915770" y="4733901"/>
            <a:ext cx="4283639" cy="1476399"/>
          </a:xfrm>
          <a:prstGeom prst="rect">
            <a:avLst/>
          </a:prstGeom>
          <a:noFill/>
          <a:ln>
            <a:noFill/>
          </a:ln>
        </p:spPr>
      </p:pic>
      <p:pic>
        <p:nvPicPr>
          <p:cNvPr id="652" name="Google Shape;652;p5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9B8EE3B-5398-B391-5C05-B4D099930B56}"/>
              </a:ext>
            </a:extLst>
          </p:cNvPr>
          <p:cNvSpPr>
            <a:spLocks noGrp="1"/>
          </p:cNvSpPr>
          <p:nvPr>
            <p:ph type="sldNum" idx="12"/>
          </p:nvPr>
        </p:nvSpPr>
        <p:spPr>
          <a:xfrm>
            <a:off x="-9769" y="986472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59"/>
        <p:cNvGrpSpPr/>
        <p:nvPr/>
      </p:nvGrpSpPr>
      <p:grpSpPr>
        <a:xfrm>
          <a:off x="0" y="0"/>
          <a:ext cx="0" cy="0"/>
          <a:chOff x="0" y="0"/>
          <a:chExt cx="0" cy="0"/>
        </a:xfrm>
      </p:grpSpPr>
      <p:sp>
        <p:nvSpPr>
          <p:cNvPr id="660" name="Google Shape;660;p5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661" name="Google Shape;661;p5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Cách đánh giá</a:t>
            </a:r>
            <a:endParaRPr sz="6300" b="1" i="0" u="none" strike="noStrike" cap="none">
              <a:solidFill>
                <a:srgbClr val="2B4B82"/>
              </a:solidFill>
              <a:latin typeface="Josefin Sans"/>
              <a:ea typeface="Josefin Sans"/>
              <a:cs typeface="Josefin Sans"/>
              <a:sym typeface="Josefin Sans"/>
            </a:endParaRPr>
          </a:p>
        </p:txBody>
      </p:sp>
      <p:sp>
        <p:nvSpPr>
          <p:cNvPr id="662" name="Google Shape;662;p56"/>
          <p:cNvSpPr txBox="1"/>
          <p:nvPr/>
        </p:nvSpPr>
        <p:spPr>
          <a:xfrm>
            <a:off x="9144004" y="2075713"/>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Chia tập dữ liệu</a:t>
            </a:r>
            <a:endParaRPr sz="3500" b="0" i="0" u="none" strike="noStrike" cap="none">
              <a:solidFill>
                <a:srgbClr val="2B4B82"/>
              </a:solidFill>
              <a:latin typeface="Josefin Sans"/>
              <a:ea typeface="Josefin Sans"/>
              <a:cs typeface="Josefin Sans"/>
              <a:sym typeface="Josefin Sans"/>
            </a:endParaRPr>
          </a:p>
        </p:txBody>
      </p:sp>
      <p:sp>
        <p:nvSpPr>
          <p:cNvPr id="663" name="Google Shape;663;p56"/>
          <p:cNvSpPr txBox="1"/>
          <p:nvPr/>
        </p:nvSpPr>
        <p:spPr>
          <a:xfrm>
            <a:off x="9144000" y="2935974"/>
            <a:ext cx="6026888" cy="432811"/>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Cross Validation =&gt;  Group K Fold</a:t>
            </a:r>
            <a:endParaRPr/>
          </a:p>
        </p:txBody>
      </p:sp>
      <p:sp>
        <p:nvSpPr>
          <p:cNvPr id="664" name="Google Shape;664;p56"/>
          <p:cNvSpPr txBox="1"/>
          <p:nvPr/>
        </p:nvSpPr>
        <p:spPr>
          <a:xfrm>
            <a:off x="9144004" y="4042389"/>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Đánh giá mô hình</a:t>
            </a:r>
            <a:endParaRPr sz="3500" b="0" i="0" u="none" strike="noStrike" cap="none">
              <a:solidFill>
                <a:srgbClr val="2B4B82"/>
              </a:solidFill>
              <a:latin typeface="Josefin Sans"/>
              <a:ea typeface="Josefin Sans"/>
              <a:cs typeface="Josefin Sans"/>
              <a:sym typeface="Josefin Sans"/>
            </a:endParaRPr>
          </a:p>
        </p:txBody>
      </p:sp>
      <p:sp>
        <p:nvSpPr>
          <p:cNvPr id="665" name="Google Shape;665;p56"/>
          <p:cNvSpPr txBox="1"/>
          <p:nvPr/>
        </p:nvSpPr>
        <p:spPr>
          <a:xfrm>
            <a:off x="9156460" y="4991100"/>
            <a:ext cx="4254740" cy="881652"/>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F1-Score trên tập train</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Correct trên tập test</a:t>
            </a:r>
            <a:endParaRPr/>
          </a:p>
        </p:txBody>
      </p:sp>
      <p:pic>
        <p:nvPicPr>
          <p:cNvPr id="666" name="Google Shape;666;p5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1A7B8F6-8CD1-B84F-47FA-82A37384717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73"/>
        <p:cNvGrpSpPr/>
        <p:nvPr/>
      </p:nvGrpSpPr>
      <p:grpSpPr>
        <a:xfrm>
          <a:off x="0" y="0"/>
          <a:ext cx="0" cy="0"/>
          <a:chOff x="0" y="0"/>
          <a:chExt cx="0" cy="0"/>
        </a:xfrm>
      </p:grpSpPr>
      <p:sp>
        <p:nvSpPr>
          <p:cNvPr id="674" name="Google Shape;674;p57"/>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75" name="Google Shape;675;p57"/>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76" name="Google Shape;676;p57"/>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7" name="Google Shape;677;p57"/>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8" name="Google Shape;678;p57"/>
          <p:cNvSpPr/>
          <p:nvPr/>
        </p:nvSpPr>
        <p:spPr>
          <a:xfrm>
            <a:off x="866165" y="3584200"/>
            <a:ext cx="10314484" cy="1559300"/>
          </a:xfrm>
          <a:custGeom>
            <a:avLst/>
            <a:gdLst/>
            <a:ahLst/>
            <a:cxnLst/>
            <a:rect l="l" t="t" r="r" b="b"/>
            <a:pathLst>
              <a:path w="10314484" h="1559300" extrusionOk="0">
                <a:moveTo>
                  <a:pt x="0" y="0"/>
                </a:moveTo>
                <a:lnTo>
                  <a:pt x="10314484" y="0"/>
                </a:lnTo>
                <a:lnTo>
                  <a:pt x="10314484" y="1559300"/>
                </a:lnTo>
                <a:lnTo>
                  <a:pt x="0" y="1559300"/>
                </a:lnTo>
                <a:lnTo>
                  <a:pt x="0" y="0"/>
                </a:lnTo>
                <a:close/>
              </a:path>
            </a:pathLst>
          </a:custGeom>
          <a:blipFill rotWithShape="1">
            <a:blip r:embed="rId4">
              <a:alphaModFix/>
            </a:blip>
            <a:stretch>
              <a:fillRect t="-16887" b="-19731"/>
            </a:stretch>
          </a:blipFill>
          <a:ln>
            <a:noFill/>
          </a:ln>
        </p:spPr>
      </p:sp>
      <p:sp>
        <p:nvSpPr>
          <p:cNvPr id="679" name="Google Shape;679;p57"/>
          <p:cNvSpPr/>
          <p:nvPr/>
        </p:nvSpPr>
        <p:spPr>
          <a:xfrm>
            <a:off x="748251" y="7018575"/>
            <a:ext cx="12106653" cy="1199558"/>
          </a:xfrm>
          <a:custGeom>
            <a:avLst/>
            <a:gdLst/>
            <a:ahLst/>
            <a:cxnLst/>
            <a:rect l="l" t="t" r="r" b="b"/>
            <a:pathLst>
              <a:path w="12106653" h="1199558" extrusionOk="0">
                <a:moveTo>
                  <a:pt x="0" y="0"/>
                </a:moveTo>
                <a:lnTo>
                  <a:pt x="12106652" y="0"/>
                </a:lnTo>
                <a:lnTo>
                  <a:pt x="12106652" y="1199558"/>
                </a:lnTo>
                <a:lnTo>
                  <a:pt x="0" y="1199558"/>
                </a:lnTo>
                <a:lnTo>
                  <a:pt x="0" y="0"/>
                </a:lnTo>
                <a:close/>
              </a:path>
            </a:pathLst>
          </a:custGeom>
          <a:blipFill rotWithShape="1">
            <a:blip r:embed="rId5">
              <a:alphaModFix/>
            </a:blip>
            <a:stretch>
              <a:fillRect/>
            </a:stretch>
          </a:blipFill>
          <a:ln>
            <a:noFill/>
          </a:ln>
        </p:spPr>
      </p:sp>
      <p:sp>
        <p:nvSpPr>
          <p:cNvPr id="680" name="Google Shape;680;p57"/>
          <p:cNvSpPr txBox="1"/>
          <p:nvPr/>
        </p:nvSpPr>
        <p:spPr>
          <a:xfrm>
            <a:off x="1342387" y="1166488"/>
            <a:ext cx="10918379" cy="990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Điểm số và thứ hạng</a:t>
            </a:r>
            <a:endParaRPr sz="6300" b="1" i="0" u="none" strike="noStrike" cap="none">
              <a:solidFill>
                <a:srgbClr val="2B4B82"/>
              </a:solidFill>
              <a:latin typeface="Josefin Sans"/>
              <a:ea typeface="Josefin Sans"/>
              <a:cs typeface="Josefin Sans"/>
              <a:sym typeface="Josefin Sans"/>
            </a:endParaRPr>
          </a:p>
        </p:txBody>
      </p:sp>
      <p:sp>
        <p:nvSpPr>
          <p:cNvPr id="681" name="Google Shape;681;p57"/>
          <p:cNvSpPr txBox="1"/>
          <p:nvPr/>
        </p:nvSpPr>
        <p:spPr>
          <a:xfrm>
            <a:off x="519976" y="2655638"/>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Public Leaderboard</a:t>
            </a:r>
            <a:endParaRPr/>
          </a:p>
        </p:txBody>
      </p:sp>
      <p:sp>
        <p:nvSpPr>
          <p:cNvPr id="682" name="Google Shape;682;p57"/>
          <p:cNvSpPr txBox="1"/>
          <p:nvPr/>
        </p:nvSpPr>
        <p:spPr>
          <a:xfrm>
            <a:off x="754672" y="6149261"/>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Private Leaderboard</a:t>
            </a:r>
            <a:endParaRPr/>
          </a:p>
        </p:txBody>
      </p:sp>
      <p:pic>
        <p:nvPicPr>
          <p:cNvPr id="683" name="Google Shape;683;p57"/>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3F08CBC-B2D8-E2AE-1415-C8141227A65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1"/>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90"/>
        <p:cNvGrpSpPr/>
        <p:nvPr/>
      </p:nvGrpSpPr>
      <p:grpSpPr>
        <a:xfrm>
          <a:off x="0" y="0"/>
          <a:ext cx="0" cy="0"/>
          <a:chOff x="0" y="0"/>
          <a:chExt cx="0" cy="0"/>
        </a:xfrm>
      </p:grpSpPr>
      <p:sp>
        <p:nvSpPr>
          <p:cNvPr id="691" name="Google Shape;691;p58"/>
          <p:cNvSpPr txBox="1"/>
          <p:nvPr/>
        </p:nvSpPr>
        <p:spPr>
          <a:xfrm>
            <a:off x="346308" y="712175"/>
            <a:ext cx="10918500" cy="969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 chung</a:t>
            </a:r>
            <a:endParaRPr sz="6300" b="1" i="0" u="none" strike="noStrike" cap="none">
              <a:solidFill>
                <a:srgbClr val="2B4B82"/>
              </a:solidFill>
              <a:latin typeface="Josefin Sans"/>
              <a:ea typeface="Josefin Sans"/>
              <a:cs typeface="Josefin Sans"/>
              <a:sym typeface="Josefin Sans"/>
            </a:endParaRPr>
          </a:p>
        </p:txBody>
      </p:sp>
      <p:sp>
        <p:nvSpPr>
          <p:cNvPr id="692" name="Google Shape;692;p58"/>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93" name="Google Shape;693;p58"/>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94" name="Google Shape;694;p58"/>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95" name="Google Shape;695;p58"/>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696" name="Google Shape;696;p5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697" name="Google Shape;697;p58"/>
          <p:cNvSpPr txBox="1"/>
          <p:nvPr/>
        </p:nvSpPr>
        <p:spPr>
          <a:xfrm>
            <a:off x="346300" y="1782650"/>
            <a:ext cx="10299600" cy="73212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Ưu điểm:</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XGBoost: Xử lý khá tốt và nhanh đối với tập dữ liệu lớn</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CatBoost: Xử lý tốt dạng categorical với time_series</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LightGBM: Xử lý nhanh hơn 2 thuật toán Boosting ở trên</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RandomForest: Chạy nhanh nhất trong 4 thuật toán.</a:t>
            </a:r>
            <a:endParaRPr sz="2500">
              <a:solidFill>
                <a:srgbClr val="2B4B82"/>
              </a:solidFill>
              <a:latin typeface="Josefin Sans" pitchFamily="2" charset="0"/>
            </a:endParaRPr>
          </a:p>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Khuyết điểm</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XGBoost: Xử lý chưa thực sự tốt bài toán Categorical</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CatBoost: Xử lý chậm hơn so với XGBoost</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LightGBM: Dễ bị overfitting do data nhiễu và model nhỏ</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RandomForest: Hiệu suất không tốt do model đơn giản</a:t>
            </a:r>
            <a:endParaRPr sz="2500">
              <a:solidFill>
                <a:srgbClr val="2B4B82"/>
              </a:solidFill>
              <a:latin typeface="Josefin Sans" pitchFamily="2" charset="0"/>
            </a:endParaRPr>
          </a:p>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Bài học rút ra</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Thuật toán kết hợp sẽ mang lại hiệu suất tốt hơn thuật toán truyền thống</a:t>
            </a:r>
            <a:endParaRPr sz="2500">
              <a:solidFill>
                <a:srgbClr val="2B4B82"/>
              </a:solidFill>
              <a:latin typeface="Josefin Sans" pitchFamily="2" charset="0"/>
            </a:endParaRPr>
          </a:p>
          <a:p>
            <a:pPr marL="0" lvl="0" indent="0" algn="l" rtl="0">
              <a:lnSpc>
                <a:spcPct val="100000"/>
              </a:lnSpc>
              <a:spcBef>
                <a:spcPts val="1200"/>
              </a:spcBef>
              <a:spcAft>
                <a:spcPts val="0"/>
              </a:spcAft>
              <a:buNone/>
            </a:pPr>
            <a:endParaRPr sz="2500">
              <a:latin typeface="Josefin Sans"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58E50D2-1F02-420C-05B0-82F2D2B74EFE}"/>
              </a:ext>
            </a:extLst>
          </p:cNvPr>
          <p:cNvSpPr>
            <a:spLocks noGrp="1"/>
          </p:cNvSpPr>
          <p:nvPr>
            <p:ph type="sldNum" idx="12"/>
          </p:nvPr>
        </p:nvSpPr>
        <p:spPr>
          <a:xfrm>
            <a:off x="0" y="985045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1"/>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702"/>
        <p:cNvGrpSpPr/>
        <p:nvPr/>
      </p:nvGrpSpPr>
      <p:grpSpPr>
        <a:xfrm>
          <a:off x="0" y="0"/>
          <a:ext cx="0" cy="0"/>
          <a:chOff x="0" y="0"/>
          <a:chExt cx="0" cy="0"/>
        </a:xfrm>
      </p:grpSpPr>
      <p:sp>
        <p:nvSpPr>
          <p:cNvPr id="703" name="Google Shape;703;p59"/>
          <p:cNvSpPr txBox="1"/>
          <p:nvPr/>
        </p:nvSpPr>
        <p:spPr>
          <a:xfrm>
            <a:off x="1581196" y="2414115"/>
            <a:ext cx="10918379" cy="196215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Cám ơn thầy/cô và các bạn </a:t>
            </a:r>
            <a:endParaRPr/>
          </a:p>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đã lắng nghe!</a:t>
            </a:r>
            <a:endParaRPr/>
          </a:p>
        </p:txBody>
      </p:sp>
      <p:sp>
        <p:nvSpPr>
          <p:cNvPr id="704" name="Google Shape;704;p59"/>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705" name="Google Shape;705;p59"/>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706" name="Google Shape;706;p59"/>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707" name="Google Shape;707;p59"/>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708" name="Google Shape;708;p5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42207A6-D204-89D8-EEAE-ED7BD2549B50}"/>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3"/>
        <p:cNvGrpSpPr/>
        <p:nvPr/>
      </p:nvGrpSpPr>
      <p:grpSpPr>
        <a:xfrm>
          <a:off x="0" y="0"/>
          <a:ext cx="0" cy="0"/>
          <a:chOff x="0" y="0"/>
          <a:chExt cx="0" cy="0"/>
        </a:xfrm>
      </p:grpSpPr>
      <p:sp>
        <p:nvSpPr>
          <p:cNvPr id="184" name="Google Shape;184;p10"/>
          <p:cNvSpPr/>
          <p:nvPr/>
        </p:nvSpPr>
        <p:spPr>
          <a:xfrm>
            <a:off x="2624452" y="1240323"/>
            <a:ext cx="12651079" cy="7047245"/>
          </a:xfrm>
          <a:custGeom>
            <a:avLst/>
            <a:gdLst/>
            <a:ahLst/>
            <a:cxnLst/>
            <a:rect l="l" t="t" r="r" b="b"/>
            <a:pathLst>
              <a:path w="12651079" h="7047245" extrusionOk="0">
                <a:moveTo>
                  <a:pt x="0" y="0"/>
                </a:moveTo>
                <a:lnTo>
                  <a:pt x="12651079" y="0"/>
                </a:lnTo>
                <a:lnTo>
                  <a:pt x="12651079" y="7047245"/>
                </a:lnTo>
                <a:lnTo>
                  <a:pt x="0" y="7047245"/>
                </a:lnTo>
                <a:lnTo>
                  <a:pt x="0" y="0"/>
                </a:lnTo>
                <a:close/>
              </a:path>
            </a:pathLst>
          </a:custGeom>
          <a:blipFill rotWithShape="1">
            <a:blip r:embed="rId3">
              <a:alphaModFix/>
            </a:blip>
            <a:stretch>
              <a:fillRect/>
            </a:stretch>
          </a:blipFill>
          <a:ln>
            <a:noFill/>
          </a:ln>
        </p:spPr>
      </p:sp>
      <p:sp>
        <p:nvSpPr>
          <p:cNvPr id="185" name="Google Shape;185;p10"/>
          <p:cNvSpPr txBox="1"/>
          <p:nvPr/>
        </p:nvSpPr>
        <p:spPr>
          <a:xfrm>
            <a:off x="4439122"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Test</a:t>
            </a:r>
            <a:endParaRPr/>
          </a:p>
        </p:txBody>
      </p:sp>
      <p:pic>
        <p:nvPicPr>
          <p:cNvPr id="186" name="Google Shape;186;p1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88ADEEC-F515-7DBA-1B1F-C4A1A303E541}"/>
              </a:ext>
            </a:extLst>
          </p:cNvPr>
          <p:cNvSpPr>
            <a:spLocks noGrp="1"/>
          </p:cNvSpPr>
          <p:nvPr>
            <p:ph type="sldNum" idx="12"/>
          </p:nvPr>
        </p:nvSpPr>
        <p:spPr>
          <a:xfrm>
            <a:off x="7620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3"/>
        <p:cNvGrpSpPr/>
        <p:nvPr/>
      </p:nvGrpSpPr>
      <p:grpSpPr>
        <a:xfrm>
          <a:off x="0" y="0"/>
          <a:ext cx="0" cy="0"/>
          <a:chOff x="0" y="0"/>
          <a:chExt cx="0" cy="0"/>
        </a:xfrm>
      </p:grpSpPr>
      <p:sp>
        <p:nvSpPr>
          <p:cNvPr id="194" name="Google Shape;194;p11"/>
          <p:cNvSpPr/>
          <p:nvPr/>
        </p:nvSpPr>
        <p:spPr>
          <a:xfrm>
            <a:off x="2071370" y="1028704"/>
            <a:ext cx="14145269" cy="7454233"/>
          </a:xfrm>
          <a:custGeom>
            <a:avLst/>
            <a:gdLst/>
            <a:ahLst/>
            <a:cxnLst/>
            <a:rect l="l" t="t" r="r" b="b"/>
            <a:pathLst>
              <a:path w="14145269" h="7454233" extrusionOk="0">
                <a:moveTo>
                  <a:pt x="0" y="0"/>
                </a:moveTo>
                <a:lnTo>
                  <a:pt x="14145268" y="0"/>
                </a:lnTo>
                <a:lnTo>
                  <a:pt x="14145268" y="7454233"/>
                </a:lnTo>
                <a:lnTo>
                  <a:pt x="0" y="7454233"/>
                </a:lnTo>
                <a:lnTo>
                  <a:pt x="0" y="0"/>
                </a:lnTo>
                <a:close/>
              </a:path>
            </a:pathLst>
          </a:custGeom>
          <a:blipFill rotWithShape="1">
            <a:blip r:embed="rId3">
              <a:alphaModFix/>
            </a:blip>
            <a:stretch>
              <a:fillRect/>
            </a:stretch>
          </a:blipFill>
          <a:ln>
            <a:noFill/>
          </a:ln>
        </p:spPr>
      </p:sp>
      <p:sp>
        <p:nvSpPr>
          <p:cNvPr id="195" name="Google Shape;195;p11"/>
          <p:cNvSpPr txBox="1"/>
          <p:nvPr/>
        </p:nvSpPr>
        <p:spPr>
          <a:xfrm>
            <a:off x="5152941" y="8684899"/>
            <a:ext cx="888075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tỉ lệ (%) câu hỏi trả lời đúng</a:t>
            </a:r>
            <a:endParaRPr/>
          </a:p>
        </p:txBody>
      </p:sp>
      <p:pic>
        <p:nvPicPr>
          <p:cNvPr id="196" name="Google Shape;196;p1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2EAEE67-03C5-A934-A7E7-E1A3526FAF29}"/>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3"/>
        <p:cNvGrpSpPr/>
        <p:nvPr/>
      </p:nvGrpSpPr>
      <p:grpSpPr>
        <a:xfrm>
          <a:off x="0" y="0"/>
          <a:ext cx="0" cy="0"/>
          <a:chOff x="0" y="0"/>
          <a:chExt cx="0" cy="0"/>
        </a:xfrm>
      </p:grpSpPr>
      <p:sp>
        <p:nvSpPr>
          <p:cNvPr id="204" name="Google Shape;204;p12"/>
          <p:cNvSpPr/>
          <p:nvPr/>
        </p:nvSpPr>
        <p:spPr>
          <a:xfrm>
            <a:off x="1633275" y="1257300"/>
            <a:ext cx="15021450" cy="6444932"/>
          </a:xfrm>
          <a:custGeom>
            <a:avLst/>
            <a:gdLst/>
            <a:ahLst/>
            <a:cxnLst/>
            <a:rect l="l" t="t" r="r" b="b"/>
            <a:pathLst>
              <a:path w="15021450" h="6444932" extrusionOk="0">
                <a:moveTo>
                  <a:pt x="0" y="0"/>
                </a:moveTo>
                <a:lnTo>
                  <a:pt x="15021450" y="0"/>
                </a:lnTo>
                <a:lnTo>
                  <a:pt x="15021450" y="6444932"/>
                </a:lnTo>
                <a:lnTo>
                  <a:pt x="0" y="6444932"/>
                </a:lnTo>
                <a:lnTo>
                  <a:pt x="0" y="0"/>
                </a:lnTo>
                <a:close/>
              </a:path>
            </a:pathLst>
          </a:custGeom>
          <a:blipFill rotWithShape="1">
            <a:blip r:embed="rId3">
              <a:alphaModFix/>
            </a:blip>
            <a:stretch>
              <a:fillRect t="-107" r="-303" b="-107"/>
            </a:stretch>
          </a:blipFill>
          <a:ln>
            <a:noFill/>
          </a:ln>
        </p:spPr>
      </p:sp>
      <p:sp>
        <p:nvSpPr>
          <p:cNvPr id="205" name="Google Shape;205;p12"/>
          <p:cNvSpPr txBox="1"/>
          <p:nvPr/>
        </p:nvSpPr>
        <p:spPr>
          <a:xfrm>
            <a:off x="2971800" y="8227695"/>
            <a:ext cx="1279831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sự phân bổ số lượng session theo câu trả lời đúng</a:t>
            </a:r>
            <a:endParaRPr sz="3300" b="0" i="0" u="none" strike="noStrike" cap="none">
              <a:solidFill>
                <a:srgbClr val="2B4B82"/>
              </a:solidFill>
              <a:latin typeface="Josefin Sans"/>
              <a:ea typeface="Josefin Sans"/>
              <a:cs typeface="Josefin Sans"/>
              <a:sym typeface="Josefin Sans"/>
            </a:endParaRPr>
          </a:p>
        </p:txBody>
      </p:sp>
      <p:pic>
        <p:nvPicPr>
          <p:cNvPr id="206" name="Google Shape;206;p1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20B7628-107E-DE16-ACC0-B056D9435243}"/>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1"/>
        <p:cNvGrpSpPr/>
        <p:nvPr/>
      </p:nvGrpSpPr>
      <p:grpSpPr>
        <a:xfrm>
          <a:off x="0" y="0"/>
          <a:ext cx="0" cy="0"/>
          <a:chOff x="0" y="0"/>
          <a:chExt cx="0" cy="0"/>
        </a:xfrm>
      </p:grpSpPr>
      <p:sp>
        <p:nvSpPr>
          <p:cNvPr id="212" name="Google Shape;212;p13"/>
          <p:cNvSpPr txBox="1"/>
          <p:nvPr/>
        </p:nvSpPr>
        <p:spPr>
          <a:xfrm>
            <a:off x="1476867" y="3876771"/>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Khám phá dữ liệu</a:t>
            </a:r>
            <a:endParaRPr sz="6300" b="1" i="0" u="none" strike="noStrike" cap="none">
              <a:solidFill>
                <a:srgbClr val="2B4B82"/>
              </a:solidFill>
              <a:latin typeface="Josefin Sans"/>
              <a:ea typeface="Josefin Sans"/>
              <a:cs typeface="Josefin Sans"/>
              <a:sym typeface="Josefin Sans"/>
            </a:endParaRPr>
          </a:p>
        </p:txBody>
      </p:sp>
      <p:sp>
        <p:nvSpPr>
          <p:cNvPr id="213" name="Google Shape;213;p13"/>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214" name="Google Shape;214;p13"/>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215" name="Google Shape;215;p13"/>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216" name="Google Shape;216;p13"/>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217" name="Google Shape;217;p13"/>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044918F9-D3C6-AAA2-1CF9-C851B23B170F}"/>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2971</Words>
  <Application>Microsoft Office PowerPoint</Application>
  <PresentationFormat>Custom</PresentationFormat>
  <Paragraphs>352</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Josefin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 Nguyen</dc:creator>
  <cp:lastModifiedBy>Tin Nguyen</cp:lastModifiedBy>
  <cp:revision>5</cp:revision>
  <dcterms:created xsi:type="dcterms:W3CDTF">2006-08-16T00:00:00Z</dcterms:created>
  <dcterms:modified xsi:type="dcterms:W3CDTF">2023-07-16T14:08:20Z</dcterms:modified>
</cp:coreProperties>
</file>